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8CF3D5-55E4-FB91-F48E-EB2F6C54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4846EC-ECA7-052B-7C52-930DDC43B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2C00E8-ECDF-A190-0749-D73C95B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D617A5-3F46-6501-9335-9CABEA3C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EA1C3C-19E2-627B-CAED-B8FF945B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A43F7-F881-73C2-EE36-25CE58D0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691AF2-02CF-549A-F5C4-22B26B388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9E635A-1FFD-F077-B83A-C41E2710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F8729E-6C1F-7D51-CBD6-3E49B9E9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33CBE5-1564-5D49-1BE8-C8BAF9E6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6022CF0-FF68-F31F-B2D5-B5967626A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C610DA4-41CF-26E7-624E-603549413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7D3480-335A-7E8B-9DFD-AA6C81E9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D1C808-AD40-5F78-9479-F3CBBEAD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C50E65-1CB2-05FD-EB3B-5D6984ED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6CD235-CCE5-DD58-2D54-787B0ACA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77C01D-2C9E-FB0D-31DB-491E1CBE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2B204F-7E04-4358-3829-FFFC0CB5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EBA4C2-A5D2-1C65-1FDD-0FCBA901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76E5EF-680E-0585-71A7-CEBD6993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08960-CD53-6FE8-5FA3-0ED99D72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73013F-AE3A-00D1-8B93-E0AD5193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4118F2-6B47-F482-03E5-B13F6825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407E56-0AB5-1933-4164-77AB0C1F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B0068F-477D-5135-CB74-6C7EED01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E399F-CEE0-4CED-4D3B-7FD8B2FF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696494-CB84-720E-ED13-3F903B5DC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A1EAB5-BFEA-5BA5-2905-67247DCFB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F1779B-225E-4C4E-4A2C-A2E11D85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B3DBC5A-C85F-A35E-B721-5A94A33E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2059A0-5E79-20E4-109C-5E40DB4D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D17D6D-7134-971E-C336-20E49A0B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5051E2-31C0-106B-AB67-D254A40A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144560-32F3-FF91-9639-025F0393B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D3FAEC-92CE-3935-F222-55C8D3E80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81FF0F-C6D9-2C2F-5F79-8984C5231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96681C6-129E-E2E0-0658-32F26BC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6074219-D31D-935C-B744-C67E50F2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107C878-006F-0806-94EB-346F2B61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D6AFD-5ED6-454A-07B3-9A79E52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42A3FD1-E1D7-6DDF-9345-11177F49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59DC56C-EA73-C37D-DB3B-909F1A7B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B10567B-A300-E051-6625-819FAC24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1FC44A5-8047-6A26-8741-51AFE4D6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CE86A90-8BDB-7CE9-5D1E-8F3A5113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581A68E-2376-80AF-A7AE-7F96CD5A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D5D2F-7B48-819B-4958-C76BDD04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17EE45-CCF0-5732-A524-5277DD61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0B6427-DE33-26D5-800E-CCA330D8D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C889375-E06B-D03F-322A-7809C28D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4D69BF-B20E-5C7C-9348-CCD7082D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22BC689-AF65-5289-C80D-FCA055CB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254F0C-DD3C-FE57-29E2-1B479D70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703844-458B-8B23-92C4-C167E096B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E4BAB4-7FD5-84C3-48ED-6F6197906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21E2F3-5C60-1746-8787-95ED8832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05B5D0-A1AC-738A-B5E2-627A5C55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30F384-92CB-F514-F2BB-61F85DB7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78FAACA-5ED0-E5E7-5EDF-CAFE8F6B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9AA99A-199C-9492-CE72-E5C1DD30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C76436-73C8-5A9D-9552-066EDC5B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8BEF6E-1EFC-3BE7-A097-6C52DA860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B6515-83A3-C927-D34F-BAC2B1E90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A81293-53C7-3F94-C633-9F4C6791D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67" y="1615891"/>
            <a:ext cx="4620584" cy="3230802"/>
          </a:xfrm>
        </p:spPr>
        <p:txBody>
          <a:bodyPr>
            <a:normAutofit fontScale="90000"/>
          </a:bodyPr>
          <a:lstStyle/>
          <a:p>
            <a:pPr algn="l"/>
            <a:b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  <a:t>Stanje sigurnosti, poduzete mjere i  provođenje preventivnih programa</a:t>
            </a:r>
            <a:br>
              <a:rPr lang="hr-HR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(izvješće 1.polugodište 2024./25.)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Aktualna situacija</a:t>
            </a:r>
            <a:b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(nove mjere podizanja sigurnosti i usklađivanja s Protokolom o kontroli ulazaka i izlazaka u školskim ustanovama MZOM)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4D5E1C-518E-20C7-92A8-921820A31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44" y="4656899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hr-HR" sz="2000" dirty="0"/>
              <a:t>OŠ Dobriše Cesarića</a:t>
            </a:r>
          </a:p>
          <a:p>
            <a:pPr algn="l"/>
            <a:r>
              <a:rPr lang="hr-HR" sz="2000" dirty="0"/>
              <a:t>Zagreb, 10. veljače 2025. VR</a:t>
            </a:r>
          </a:p>
          <a:p>
            <a:pPr algn="l"/>
            <a:r>
              <a:rPr lang="hr-HR" sz="2000" dirty="0"/>
              <a:t>               17. ožujka 2025. ŠO</a:t>
            </a:r>
          </a:p>
        </p:txBody>
      </p:sp>
      <p:pic>
        <p:nvPicPr>
          <p:cNvPr id="6" name="Slika 5" descr="Slika na kojoj se prikazuje tekst, grafika, Font, ukrasni isječci&#10;&#10;Opis je automatski generiran">
            <a:extLst>
              <a:ext uri="{FF2B5EF4-FFF2-40B4-BE49-F238E27FC236}">
                <a16:creationId xmlns:a16="http://schemas.microsoft.com/office/drawing/2014/main" id="{88CF12D0-76C0-0F23-40FB-87C9C215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67" y="643467"/>
            <a:ext cx="31476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84FD1A-786D-3C9F-D647-E9F0E4BD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br>
              <a:rPr lang="hr-HR" dirty="0"/>
            </a:br>
            <a:r>
              <a:rPr lang="hr-HR" dirty="0"/>
              <a:t>Program mjera za povećanje sigurnosti </a:t>
            </a:r>
            <a:br>
              <a:rPr lang="hr-HR" dirty="0"/>
            </a:br>
            <a:br>
              <a:rPr lang="hr-H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r-HR" sz="1800" dirty="0"/>
              <a:t>- dio Godišnjeg plana i programa škole</a:t>
            </a:r>
            <a:br>
              <a:rPr lang="hr-HR" sz="1800" dirty="0"/>
            </a:br>
            <a:r>
              <a:rPr lang="hr-HR" sz="1800" dirty="0"/>
              <a:t>- </a:t>
            </a:r>
            <a:r>
              <a:rPr lang="hr-HR" sz="1800" u="sng" dirty="0"/>
              <a:t>odgovor na aktualne situacije </a:t>
            </a:r>
            <a:br>
              <a:rPr lang="hr-HR" sz="1800" dirty="0"/>
            </a:br>
            <a:br>
              <a:rPr lang="hr-HR" sz="1800" dirty="0"/>
            </a:b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suradnji s nadležnim institucijama,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Škola, kao  odgojno-obrazovna institucija, mora  osigurati normalne uvjete za miran i siguran boravak svojih učenika i djelatnika.</a:t>
            </a:r>
            <a:br>
              <a:rPr lang="hr-H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hr-HR" sz="2000" dirty="0"/>
            </a:br>
            <a:b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r-HR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1B1222-C5F5-B05E-D6C6-44077D5C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1700" dirty="0"/>
              <a:t>Zaštitar na ulazu u školu stručna osoba</a:t>
            </a:r>
          </a:p>
          <a:p>
            <a:pPr marL="0" indent="0">
              <a:buNone/>
            </a:pPr>
            <a:r>
              <a:rPr lang="hr-HR" sz="1700" dirty="0"/>
              <a:t>Dežurstva prema rasporedu (učitelji i tehničko osoblje)</a:t>
            </a:r>
          </a:p>
          <a:p>
            <a:pPr>
              <a:buFontTx/>
              <a:buChar char="-"/>
            </a:pPr>
            <a:r>
              <a:rPr lang="hr-HR" sz="1700" dirty="0"/>
              <a:t>vrijeme ulaska-izlaska učenika, osoblja, roditelja..: spremačice (izrađen raspored)</a:t>
            </a:r>
          </a:p>
          <a:p>
            <a:pPr>
              <a:buFontTx/>
              <a:buChar char="-"/>
            </a:pPr>
            <a:r>
              <a:rPr lang="hr-HR" sz="1700" dirty="0"/>
              <a:t>za vrijeme odmora u hodniku i za vrijeme jela u blagovaonici: učitelji po rasporedu dežurstava, knjiga dežurstava</a:t>
            </a:r>
          </a:p>
          <a:p>
            <a:pPr marL="0" indent="0">
              <a:buNone/>
            </a:pPr>
            <a:r>
              <a:rPr lang="hr-HR" sz="1700" dirty="0"/>
              <a:t>Redovite kontrole</a:t>
            </a:r>
          </a:p>
          <a:p>
            <a:pPr>
              <a:buFontTx/>
              <a:buChar char="-"/>
            </a:pPr>
            <a:r>
              <a:rPr lang="hr-HR" sz="1700" dirty="0"/>
              <a:t> svih prostora škole: domar</a:t>
            </a:r>
          </a:p>
          <a:p>
            <a:pPr>
              <a:buFontTx/>
              <a:buChar char="-"/>
            </a:pPr>
            <a:r>
              <a:rPr lang="hr-HR" sz="1700" dirty="0"/>
              <a:t>školsko dvorište: domar, spremačica</a:t>
            </a:r>
          </a:p>
          <a:p>
            <a:pPr marL="0" indent="0">
              <a:buNone/>
            </a:pPr>
            <a:r>
              <a:rPr lang="hr-HR" sz="1700" dirty="0"/>
              <a:t>Ormarići za učenike </a:t>
            </a:r>
          </a:p>
          <a:p>
            <a:pPr marL="0" indent="0">
              <a:buNone/>
            </a:pPr>
            <a:r>
              <a:rPr lang="hr-HR" sz="1700" dirty="0"/>
              <a:t>Sigurnost u prometu</a:t>
            </a:r>
          </a:p>
          <a:p>
            <a:pPr marL="0" indent="0">
              <a:buNone/>
            </a:pPr>
            <a:r>
              <a:rPr lang="hr-HR" sz="1700" dirty="0"/>
              <a:t>- razne aktivnosti osmišljene u suradnji s prometnom policijom i HAK-om: koordinatori programa Goran Mučnjak i Tomislav Novosel</a:t>
            </a:r>
          </a:p>
        </p:txBody>
      </p:sp>
    </p:spTree>
    <p:extLst>
      <p:ext uri="{BB962C8B-B14F-4D97-AF65-F5344CB8AC3E}">
        <p14:creationId xmlns:p14="http://schemas.microsoft.com/office/powerpoint/2010/main" val="52104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84FD1A-786D-3C9F-D647-E9F0E4BD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Program mjera za povećanje sigurnosti </a:t>
            </a:r>
            <a:br>
              <a:rPr lang="hr-HR" dirty="0"/>
            </a:br>
            <a:br>
              <a:rPr lang="hr-H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r-HR" sz="1800" dirty="0"/>
              <a:t>- dio Godišnjeg plana i programa škole</a:t>
            </a:r>
            <a:br>
              <a:rPr lang="hr-HR" sz="1800" dirty="0"/>
            </a:br>
            <a:r>
              <a:rPr lang="hr-HR" sz="1800" dirty="0"/>
              <a:t>- </a:t>
            </a:r>
            <a:r>
              <a:rPr lang="hr-HR" sz="1800" u="sng" dirty="0"/>
              <a:t>odgovor na aktualne situacije </a:t>
            </a:r>
            <a:br>
              <a:rPr lang="hr-HR" sz="1800" dirty="0"/>
            </a:br>
            <a:br>
              <a:rPr lang="hr-HR" sz="1800" dirty="0"/>
            </a:b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suradnji s nadležnim institucijama,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Škola, kao  odgojno-obrazovna institucija, mora  osigurati normalne uvjete za miran i siguran boravak svojih učenika i djelatnika.</a:t>
            </a:r>
            <a:br>
              <a:rPr lang="hr-HR" sz="2000" dirty="0"/>
            </a:br>
            <a:b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r-HR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1B1222-C5F5-B05E-D6C6-44077D5C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057013"/>
            <a:ext cx="5257801" cy="38673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dirty="0"/>
              <a:t>Za provođenje </a:t>
            </a:r>
            <a:r>
              <a:rPr lang="hr-HR" sz="1700" u="sng" dirty="0"/>
              <a:t>Zaštite na radu </a:t>
            </a:r>
            <a:r>
              <a:rPr lang="hr-HR" sz="1700" dirty="0"/>
              <a:t>– ovlašteni provoditelji -  u 10./12 mj. 2024.provedene edukacije novih radnika – službene Potvrde te se kontinuirano provode mjere zaštite: pregledi, nadzori, provjere instalacija, certifikata aparata za gašenje itd., jedan slučaj HZZO za promjenu/prilagodbu radnog mjesta zbog zdravstvenog stanja radnika)</a:t>
            </a:r>
          </a:p>
          <a:p>
            <a:pPr marL="0" indent="0">
              <a:buNone/>
            </a:pPr>
            <a:r>
              <a:rPr lang="hr-HR" sz="1700" dirty="0"/>
              <a:t>Redovite </a:t>
            </a:r>
            <a:r>
              <a:rPr lang="hr-HR" sz="1700" u="sng" dirty="0"/>
              <a:t>obavezne teme </a:t>
            </a:r>
            <a:r>
              <a:rPr lang="hr-HR" sz="1700" dirty="0"/>
              <a:t>na satima razrednog odjeljenja:</a:t>
            </a:r>
          </a:p>
          <a:p>
            <a:pPr marL="0" indent="0">
              <a:buNone/>
            </a:pPr>
            <a:r>
              <a:rPr lang="hr-HR" sz="1700" dirty="0"/>
              <a:t>opasnosti od medicinskog otpada, opasnosti u prometu, ovisnosti,…</a:t>
            </a:r>
          </a:p>
          <a:p>
            <a:pPr marL="0" indent="0">
              <a:buNone/>
            </a:pPr>
            <a:r>
              <a:rPr lang="hr-HR" sz="1700" u="sng" dirty="0"/>
              <a:t>Vježbe evakuacije</a:t>
            </a:r>
          </a:p>
          <a:p>
            <a:pPr marL="0" indent="0">
              <a:buNone/>
            </a:pPr>
            <a:r>
              <a:rPr lang="hr-HR" sz="1700" dirty="0"/>
              <a:t>- Svake nastavne godine</a:t>
            </a:r>
          </a:p>
          <a:p>
            <a:pPr marL="0" indent="0">
              <a:buNone/>
            </a:pPr>
            <a:r>
              <a:rPr lang="hr-HR" sz="1700" dirty="0"/>
              <a:t>Mjesto susreta roditelja i djece – školsko igralište</a:t>
            </a:r>
          </a:p>
          <a:p>
            <a:pPr marL="0" indent="0">
              <a:buNone/>
            </a:pPr>
            <a:r>
              <a:rPr lang="hr-HR" sz="1700" u="sng" dirty="0"/>
              <a:t>Jačanje kompetencija </a:t>
            </a:r>
            <a:r>
              <a:rPr lang="hr-HR" sz="1700" dirty="0"/>
              <a:t>- stručni tim škole</a:t>
            </a:r>
          </a:p>
          <a:p>
            <a:pPr marL="0" indent="0">
              <a:buNone/>
            </a:pPr>
            <a:r>
              <a:rPr lang="hr-HR" sz="1700" dirty="0"/>
              <a:t>- odobreno radno mjesta psihologa</a:t>
            </a:r>
          </a:p>
          <a:p>
            <a:pPr marL="0" indent="0">
              <a:buNone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10830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84FD1A-786D-3C9F-D647-E9F0E4BD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Program mjera za povećanje sigurnosti u školi</a:t>
            </a:r>
            <a:br>
              <a:rPr lang="hr-HR" dirty="0"/>
            </a:br>
            <a:br>
              <a:rPr lang="hr-HR" sz="1800" dirty="0"/>
            </a:br>
            <a:r>
              <a:rPr lang="hr-HR" sz="1800" dirty="0"/>
              <a:t>- odgovor na aktualne situacije </a:t>
            </a:r>
            <a:br>
              <a:rPr lang="hr-HR" sz="1800" dirty="0"/>
            </a:br>
            <a:br>
              <a:rPr lang="hr-HR" sz="1800" dirty="0"/>
            </a:b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suradnji s nadležnim institucijama,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Škola, kao  odgojno-obrazovna institucija, mora  osigurati normalne uvjete za miran i siguran boravak svojih učenika i djelatnika.</a:t>
            </a:r>
            <a:br>
              <a:rPr lang="hr-H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hr-HR" sz="2000" dirty="0"/>
            </a:br>
            <a:b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r-HR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1B1222-C5F5-B05E-D6C6-44077D5C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826" y="1182847"/>
            <a:ext cx="5257801" cy="44965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u="sng" dirty="0"/>
              <a:t>Odgovor na aktualnu sigurnosnu situaciju</a:t>
            </a:r>
          </a:p>
          <a:p>
            <a:pPr>
              <a:buFontTx/>
              <a:buChar char="-"/>
            </a:pPr>
            <a:r>
              <a:rPr lang="pl-PL" sz="1700" dirty="0"/>
              <a:t>Protokol o kontroli ulazaka i izlaska u školskim ustanovama - </a:t>
            </a:r>
            <a:r>
              <a:rPr lang="hr-HR" sz="1700" dirty="0"/>
              <a:t>odmah pojačane mjere opreza te uvedene dodatne mjere pojačavanja sigurnosti</a:t>
            </a:r>
          </a:p>
          <a:p>
            <a:pPr>
              <a:buFontTx/>
              <a:buChar char="-"/>
            </a:pPr>
            <a:r>
              <a:rPr lang="hr-HR" sz="1700" dirty="0"/>
              <a:t>Protokoli za povećanje sigurnosti (ulasci-izlasci, prethodna najava dolazaka, korištenje </a:t>
            </a:r>
            <a:r>
              <a:rPr lang="hr-HR" sz="1700" dirty="0" err="1"/>
              <a:t>šk.dvorane</a:t>
            </a:r>
            <a:r>
              <a:rPr lang="hr-HR" sz="1700" dirty="0"/>
              <a:t>…)</a:t>
            </a:r>
          </a:p>
          <a:p>
            <a:pPr>
              <a:buFontTx/>
              <a:buChar char="-"/>
            </a:pPr>
            <a:r>
              <a:rPr lang="hr-HR" sz="1700" dirty="0"/>
              <a:t>Raspored - zaključavanje vrata te dežurstva</a:t>
            </a:r>
          </a:p>
          <a:p>
            <a:pPr>
              <a:buFontTx/>
              <a:buChar char="-"/>
            </a:pPr>
            <a:r>
              <a:rPr lang="hr-HR" sz="1700" dirty="0"/>
              <a:t>Zaštitar </a:t>
            </a:r>
          </a:p>
          <a:p>
            <a:pPr>
              <a:buFontTx/>
              <a:buChar char="-"/>
            </a:pPr>
            <a:r>
              <a:rPr lang="hr-HR" sz="1700" dirty="0"/>
              <a:t>Sigurnosni tim škole</a:t>
            </a:r>
          </a:p>
          <a:p>
            <a:pPr>
              <a:buFontTx/>
              <a:buChar char="-"/>
            </a:pPr>
            <a:r>
              <a:rPr lang="hr-HR" sz="1700" dirty="0"/>
              <a:t>Ugradnja video-</a:t>
            </a:r>
            <a:r>
              <a:rPr lang="hr-HR" sz="1700" dirty="0" err="1"/>
              <a:t>portafona</a:t>
            </a:r>
            <a:r>
              <a:rPr lang="hr-HR" sz="1700" dirty="0"/>
              <a:t>, promjena brava, video-nadzor</a:t>
            </a:r>
          </a:p>
          <a:p>
            <a:pPr marL="0" indent="0">
              <a:buNone/>
            </a:pPr>
            <a:r>
              <a:rPr lang="hr-HR" sz="1700" dirty="0"/>
              <a:t>U suradnji s ostalim institucijama i školama</a:t>
            </a:r>
          </a:p>
          <a:p>
            <a:pPr marL="0" indent="0">
              <a:buNone/>
            </a:pPr>
            <a:r>
              <a:rPr lang="hr-HR" sz="1700" dirty="0"/>
              <a:t>- Sastanci, konzultacije, dogovori (MZOM, IV policijska uprava, Stručni aktivi, UV, Zbor radnika, Sigurnosni tim…)</a:t>
            </a:r>
          </a:p>
          <a:p>
            <a:pPr>
              <a:buFontTx/>
              <a:buChar char="-"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84215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84FD1A-786D-3C9F-D647-E9F0E4BD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Program mjera za povećanje sigurnosti u školi</a:t>
            </a:r>
            <a:br>
              <a:rPr lang="hr-HR" dirty="0"/>
            </a:br>
            <a:br>
              <a:rPr lang="hr-H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hr-HR" sz="1800" dirty="0"/>
            </a:br>
            <a:r>
              <a:rPr lang="hr-HR" sz="1800" dirty="0"/>
              <a:t>- odgovor na aktualne situacije </a:t>
            </a:r>
            <a:br>
              <a:rPr lang="hr-HR" sz="1800" dirty="0"/>
            </a:br>
            <a:br>
              <a:rPr lang="hr-HR" sz="1800" dirty="0"/>
            </a:br>
            <a:r>
              <a:rPr kumimoji="0" lang="hr-H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kumimoji="0" lang="hr-HR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suradnji s nadležnim institucijama, </a:t>
            </a:r>
            <a:r>
              <a:rPr kumimoji="0" lang="hr-H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Škola, kao  odgojno-obrazovna institucija, mora  osigurati normalne uvjete za miran i siguran boravak svojih učenika i djelatnika.</a:t>
            </a:r>
            <a:br>
              <a:rPr lang="hr-H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hr-HR" sz="2000" dirty="0"/>
            </a:br>
            <a:b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r-HR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1B1222-C5F5-B05E-D6C6-44077D5C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057013"/>
            <a:ext cx="5257801" cy="38673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dirty="0"/>
              <a:t>Protokol o kontroli ulazaka i izlaska u školskim ustanovama predviđa prilagodbu akata škole:</a:t>
            </a:r>
          </a:p>
          <a:p>
            <a:pPr>
              <a:buFontTx/>
              <a:buChar char="-"/>
            </a:pPr>
            <a:r>
              <a:rPr lang="hr-HR" sz="1700" dirty="0"/>
              <a:t>Novi protokoli, mjere, raspored dežurstva…</a:t>
            </a:r>
          </a:p>
          <a:p>
            <a:pPr>
              <a:buFontTx/>
              <a:buChar char="-"/>
            </a:pPr>
            <a:r>
              <a:rPr lang="hr-HR" sz="1700" dirty="0"/>
              <a:t>Izrada Procjene postojećeg stanja i analizu rizika na temelju Procjene izrađuje se Plan sigurnosti školske ustanove (stručne i ovlaštene firme)</a:t>
            </a:r>
          </a:p>
          <a:p>
            <a:pPr>
              <a:buFontTx/>
              <a:buChar char="-"/>
            </a:pPr>
            <a:r>
              <a:rPr lang="hr-HR" sz="1700" dirty="0"/>
              <a:t>U Kućni red škole:</a:t>
            </a:r>
          </a:p>
          <a:p>
            <a:pPr marL="0" indent="0">
              <a:buNone/>
            </a:pPr>
            <a:r>
              <a:rPr lang="hr-HR" sz="1700" dirty="0"/>
              <a:t> IZMJENA u dijelu koji se odnosi na sigurnost: „ Djelatnici, učenici, roditelji i posjetitelji škole dužni su za vrijeme boravka u školi i oko nje postupati sukladno važećim Protokolima…” </a:t>
            </a:r>
          </a:p>
          <a:p>
            <a:pPr>
              <a:buFontTx/>
              <a:buChar char="-"/>
            </a:pPr>
            <a:r>
              <a:rPr lang="hr-HR" sz="1700" dirty="0"/>
              <a:t>GPP rada škole</a:t>
            </a:r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dirty="0"/>
              <a:t>Na razini države </a:t>
            </a:r>
          </a:p>
          <a:p>
            <a:pPr marL="0" indent="0">
              <a:buNone/>
            </a:pPr>
            <a:r>
              <a:rPr lang="hr-HR" sz="1700" dirty="0"/>
              <a:t>- </a:t>
            </a:r>
            <a:r>
              <a:rPr lang="hr-HR" sz="1700" dirty="0" err="1"/>
              <a:t>međuresorska</a:t>
            </a:r>
            <a:r>
              <a:rPr lang="hr-HR" sz="1700" dirty="0"/>
              <a:t> suradnja, Krizni timovi</a:t>
            </a:r>
          </a:p>
          <a:p>
            <a:pPr marL="0" indent="0">
              <a:buNone/>
            </a:pPr>
            <a:r>
              <a:rPr lang="hr-HR" sz="1700" dirty="0"/>
              <a:t>- u izradi sistematizacija novog radnog mjesta u školama</a:t>
            </a:r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i="1" dirty="0"/>
              <a:t>Primjeri akata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3796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A8B13-DC35-E036-7BD7-0065ECAD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54890B-7E99-ED03-F59A-2FC2682B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Zahvaljujem na pažnji!</a:t>
            </a:r>
          </a:p>
        </p:txBody>
      </p:sp>
    </p:spTree>
    <p:extLst>
      <p:ext uri="{BB962C8B-B14F-4D97-AF65-F5344CB8AC3E}">
        <p14:creationId xmlns:p14="http://schemas.microsoft.com/office/powerpoint/2010/main" val="301621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FEADDF-7E97-4DF5-32B0-84C5557D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Zakoni, pravilnici, protokoli, dokumenti</a:t>
            </a:r>
            <a:br>
              <a:rPr lang="hr-HR" dirty="0"/>
            </a:br>
            <a:r>
              <a:rPr lang="hr-HR" sz="1800" dirty="0"/>
              <a:t>(temelj)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CB265C-E473-B212-39F7-DAA85AC2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85000" lnSpcReduction="20000"/>
          </a:bodyPr>
          <a:lstStyle/>
          <a:p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Protokol o postupanju u slučajevima nasilja među djecom i mladima (Ministarstvo obitelji, branitelja i međugeneracijske solidarnost, kolovoz 2024.)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Pravilnik o načinu i postupanju odg.-obrazovnih djelatnika u poduzimanju mjera zaštite prava učenika te prijave svakog kršenja tih prava nadležnim tijelima (NN132/13)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Protokol o postupanju u slučajevima nasilja u obitelji (Zakon o zaštiti nasilja u obitelji NN 116/03)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Protokola o postupanju u slučaju seksualnog nasilja (rujan 2023.)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Protokol o postupanju u slučajevima nasilja u školi (interni)</a:t>
            </a: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Protokolu o kontroli ulaska i izlaska u školskim ustanovama, MZOM 2025.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Sporazum o međuresornoj suradnji i koordinaciji u području sprječavanja nasilja i drugih </a:t>
            </a:r>
            <a:r>
              <a:rPr lang="hr-HR" sz="1700" dirty="0" err="1">
                <a:latin typeface="Arial" panose="020B0604020202020204" pitchFamily="34" charset="0"/>
                <a:cs typeface="Arial" panose="020B0604020202020204" pitchFamily="34" charset="0"/>
              </a:rPr>
              <a:t>ugrožavajućih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ponašanja na lokalnoj razini 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Osnovne mjere jačanja sigurnosti U OŠ Dobriše Cesarića (2025.)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Preventivni programi i projekti – dio Godišnjeg plana i programa</a:t>
            </a: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Program mjera za povećanje sigurnosti u školi – dio Godišnjeg plana i programa škole </a:t>
            </a:r>
          </a:p>
          <a:p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dirty="0"/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339580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48ADF-5C69-896F-B206-4B3C13A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Vršnjački sukob </a:t>
            </a:r>
            <a:br>
              <a:rPr lang="hr-HR" dirty="0"/>
            </a:br>
            <a:r>
              <a:rPr lang="hr-HR" dirty="0"/>
              <a:t>Nasilje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6CD9E4-BF6E-68B1-CE75-47AF463F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Nasilništvo podrazumijeva </a:t>
            </a:r>
            <a:r>
              <a:rPr lang="hr-HR" u="sng" dirty="0"/>
              <a:t>šest činitelja</a:t>
            </a:r>
            <a:r>
              <a:rPr lang="hr-HR" dirty="0"/>
              <a:t>: namjera da se nanese ozljeda ili šteta; intenzitet i trajanje; moć nasilnika; ranjivost žrtve; manjak podrške; posljedice.</a:t>
            </a:r>
          </a:p>
          <a:p>
            <a:r>
              <a:rPr lang="hr-HR" dirty="0"/>
              <a:t>Normalni sukob vršnjaka ima sljedeća obilježja: ne postoje elementi navedeni za nasilništvo; djeca ne inzistiraju da mora biti po njihovom po svaku cijenu; mogu dati razloge zašto su u sukobu; ispričaju se ili prihvate rješenje da nitko nije pobijedio; slobodno pregovaraju da bi zadovoljili svoje potrebe; mogu promijeniti temu i otići iz situacije. </a:t>
            </a:r>
          </a:p>
          <a:p>
            <a:pPr marL="0" indent="0">
              <a:buNone/>
            </a:pPr>
            <a:r>
              <a:rPr lang="hr-HR" sz="2000" dirty="0"/>
              <a:t>(Ministarstvo rada, mirovinskoga sustava, obitelji i socijalne politike: Protokol o postupanju u slučaju nasilja među djecom i mladima, Zagreb, ožujak 2024.)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374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A02D6A-B758-9BFC-01CF-99D57FD4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>
                <a:cs typeface="Arial" panose="020B0604020202020204" pitchFamily="34" charset="0"/>
              </a:rPr>
              <a:t>Provedba</a:t>
            </a:r>
            <a:br>
              <a:rPr lang="hr-HR" dirty="0">
                <a:cs typeface="Arial" panose="020B0604020202020204" pitchFamily="34" charset="0"/>
              </a:rPr>
            </a:br>
            <a:r>
              <a:rPr lang="hr-HR" sz="1800" dirty="0">
                <a:cs typeface="Arial" panose="020B0604020202020204" pitchFamily="34" charset="0"/>
              </a:rPr>
              <a:t>prevencija temeljena na planiranom: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FB9EE9-8371-0BBE-B5B0-C26977C5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lnSpcReduction="10000"/>
          </a:bodyPr>
          <a:lstStyle/>
          <a:p>
            <a:r>
              <a:rPr lang="hr-HR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Realizacija kao dio provedbe postojećeg Godišnjeg plana i programa rada škole 2024./2025.</a:t>
            </a:r>
          </a:p>
          <a:p>
            <a:pPr marL="0" indent="0">
              <a:buNone/>
            </a:pPr>
            <a:r>
              <a:rPr lang="hr-HR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ŠPP objedinjava sve ostale projekte, projektne aktivnosti, dijelove školskog kurikuluma izvannastavnih i nastavnih aktivnosti koje u sebi sadržavaju ciljeve i zadaće prevencije rizičnih ponašanja. ŠPP se osmišljava na način da se ciljevi integriraju u postojeće programe, planove i aktivnosti gdje je to moguće te se osmišljavaju i novi programi za područja koja treba unaprijediti</a:t>
            </a:r>
          </a:p>
          <a:p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Program prevencije nasilja u školi o</a:t>
            </a:r>
            <a:r>
              <a:rPr lang="hr-HR" sz="1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buhvaća više programa:</a:t>
            </a:r>
            <a:endParaRPr lang="hr-HR" sz="13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1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Abeceda prevencije – program potpore MZOM-a i Agencije za odgoj i obrazovanje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1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razne razredne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i školske i međunarodne  projekte kroz </a:t>
            </a:r>
            <a:r>
              <a:rPr lang="hr-HR" sz="1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školsku godinu </a:t>
            </a:r>
            <a:endParaRPr lang="hr-HR" sz="13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13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suradnja s udrugom O.A.Z.A  i volonterima u provedbi programa izgradnje urbanih vrtova kroz zajednički rad poticati suradnju i toleranciju među djecom </a:t>
            </a:r>
            <a:endParaRPr lang="hr-HR" sz="13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13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odazivanje i sudjelovanje u svim programima koje se u okviru djelovanja Grada </a:t>
            </a:r>
            <a:r>
              <a:rPr lang="hr-HR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hr-HR" sz="13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agreba nude učenicima</a:t>
            </a:r>
          </a:p>
          <a:p>
            <a:pPr marL="0" lvl="0" indent="0">
              <a:buNone/>
            </a:pPr>
            <a:r>
              <a:rPr lang="hr-HR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(npr. ZAG)</a:t>
            </a:r>
            <a:endParaRPr lang="hr-H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300" u="sng" dirty="0">
                <a:latin typeface="Arial" panose="020B0604020202020204" pitchFamily="34" charset="0"/>
                <a:cs typeface="Arial" panose="020B0604020202020204" pitchFamily="34" charset="0"/>
              </a:rPr>
              <a:t>Program mjera za povećanje sigurnosti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odgovara na</a:t>
            </a:r>
            <a:r>
              <a:rPr lang="hr-HR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incidentne situacije s većim ili manjim materijalnim posljedicama  ili  nasilje  u  školi  ili  oko  škole.  Zbog  problema  ovisnosti  i  kriminala prostori  oko  škole,   potrebno  je posvetiti  veliku  pozornost  ovoj problematici.  Škola  kao  odgojno – obrazovna  institucija  u  </a:t>
            </a:r>
            <a:r>
              <a:rPr lang="hr-HR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intersektorskoj</a:t>
            </a:r>
            <a:r>
              <a:rPr lang="hr-HR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suradnji  mora  osigurati  normalne  uvjete  za  miran  i  siguran  boravak  svojih  učenika.</a:t>
            </a:r>
            <a:endParaRPr lang="hr-H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163022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0B4A97-53E5-C007-4ADB-8AA58A7B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Provedba</a:t>
            </a:r>
            <a:br>
              <a:rPr lang="hr-HR" dirty="0"/>
            </a:br>
            <a:r>
              <a:rPr lang="hr-HR" sz="1800" dirty="0"/>
              <a:t>konkretno kroz pristupe: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782AE6-6CCA-1B95-ABB1-E1F7E3D84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lnSpcReduction="10000"/>
          </a:bodyPr>
          <a:lstStyle/>
          <a:p>
            <a:endParaRPr lang="hr-HR" sz="1700" dirty="0"/>
          </a:p>
          <a:p>
            <a:endParaRPr lang="hr-HR" sz="1700" dirty="0"/>
          </a:p>
          <a:p>
            <a:r>
              <a:rPr lang="hr-HR" sz="1700" dirty="0"/>
              <a:t>Individualni pristup, razgovori, savjetovanje… Pri detekciji rizičnog ponašanja pristupa se pozornijem pristupu te se nastoji što uspješnije prevenirati, u slučaju pojave neprihvatljivih ponašanja – redovite konzultacije i razgovori u svrhu nalaženja najbolje strategije… Uključeni svi dionici: učenici, učitelji, roditelji, stručna služba, po potrebi i ravnateljica.</a:t>
            </a:r>
          </a:p>
          <a:p>
            <a:pPr>
              <a:buFontTx/>
              <a:buChar char="-"/>
            </a:pPr>
            <a:r>
              <a:rPr lang="hr-HR" sz="1700" dirty="0"/>
              <a:t>Realizacija i postupak vidljiv u zabilješkama – e-dnevnik, e-imenik, bilješke koje prate    napredak, mapa i dosje učenika</a:t>
            </a:r>
          </a:p>
          <a:p>
            <a:r>
              <a:rPr lang="hr-HR" sz="1700" dirty="0"/>
              <a:t>Kroz redovitu nastavu – uz teme i nastavne jedinice (diskretno) Teme i sadržaji nastavnih jedinica povod su da se na diskretan način ostvare ishodi te pozitivno potaknu učenici, prilika i da se rješavaju eventualna nepoželjna ponašanja. </a:t>
            </a:r>
          </a:p>
          <a:p>
            <a:pPr marL="0" indent="0">
              <a:buNone/>
            </a:pPr>
            <a:r>
              <a:rPr lang="hr-HR" sz="1700" dirty="0"/>
              <a:t>- Realizacija vidljiva kroz nastavni plan i program, GIK-ove.</a:t>
            </a:r>
          </a:p>
          <a:p>
            <a:r>
              <a:rPr lang="hr-HR" sz="1700" dirty="0"/>
              <a:t>Sati razrednika – razrednik sukladno svojim opažanjima djeluje preventivno, ali i nakon incidentnih situacija. (Zabilješke odrađenih radionica/sati kako bi se pratio napredak…)</a:t>
            </a:r>
          </a:p>
          <a:p>
            <a:endParaRPr lang="hr-HR" sz="1700" dirty="0"/>
          </a:p>
          <a:p>
            <a:endParaRPr lang="hr-HR" sz="1700" dirty="0"/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97138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07993C-DC33-BDD0-2292-337A6A5B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/>
              <a:t>Provedba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FEB796-BA25-AC06-D16D-CF431CA3E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endParaRPr lang="hr-HR" sz="1800" dirty="0"/>
          </a:p>
          <a:p>
            <a:r>
              <a:rPr lang="hr-HR" sz="1800" dirty="0"/>
              <a:t>Sati razrednika – po GIK-u koji sadržava teme Preventivnih programa, razrednik sukladno svojim opažanjima djeluje preventivno, ali i nakon incidentnih situacija. </a:t>
            </a:r>
          </a:p>
          <a:p>
            <a:pPr>
              <a:buFontTx/>
              <a:buChar char="-"/>
            </a:pPr>
            <a:r>
              <a:rPr lang="hr-HR" sz="1800" dirty="0"/>
              <a:t>Realizacija vidljiva uz zabilješke odrađenih radionica/sati te konzultacija sa stručnom službom škole, izrada </a:t>
            </a:r>
            <a:r>
              <a:rPr lang="hr-HR" sz="1800" dirty="0" err="1"/>
              <a:t>sociograma</a:t>
            </a:r>
            <a:r>
              <a:rPr lang="hr-HR" sz="1800" dirty="0"/>
              <a:t> te planova za daljnje postupanje, praćenje napretka…</a:t>
            </a:r>
          </a:p>
          <a:p>
            <a:r>
              <a:rPr lang="hr-HR" sz="1800" dirty="0"/>
              <a:t>Suradnja s Institucijama i Udrugama – redovito ili nakon incidenta</a:t>
            </a:r>
          </a:p>
          <a:p>
            <a:pPr marL="0" indent="0">
              <a:buNone/>
            </a:pPr>
            <a:r>
              <a:rPr lang="hr-HR" sz="1800" dirty="0"/>
              <a:t>(Zavod za socijalnu skrb, PU, Gradski ured, MZO, O.A.ZA djecu, partneri iz projekata)</a:t>
            </a:r>
          </a:p>
          <a:p>
            <a:pPr marL="0" indent="0">
              <a:buNone/>
            </a:pPr>
            <a:r>
              <a:rPr lang="hr-HR" sz="1800" dirty="0"/>
              <a:t>Postupanje po Protokolima (objašnjenje, vidi prilog)</a:t>
            </a:r>
          </a:p>
          <a:p>
            <a:pPr>
              <a:buFontTx/>
              <a:buChar char="-"/>
            </a:pP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681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2CCE59-97AF-645D-C5F7-AEA7EAC7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i="0" cap="none" dirty="0">
                <a:ea typeface="+mn-ea"/>
                <a:cs typeface="+mn-cs"/>
              </a:rPr>
              <a:t>Postupanje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8F40E6-E098-F39D-40DB-2966BF1B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Od 9.mj. 2024. postupanja: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Char char="-"/>
              <a:tabLst/>
              <a:defRPr/>
            </a:pPr>
            <a:r>
              <a:rPr lang="hr-HR" sz="2000" dirty="0"/>
              <a:t>26.11.2024.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(uključena IV PU)</a:t>
            </a:r>
          </a:p>
          <a:p>
            <a:pPr>
              <a:buSzPct val="80000"/>
              <a:buFontTx/>
              <a:buChar char="-"/>
              <a:defRPr/>
            </a:pPr>
            <a:r>
              <a:rPr lang="hr-HR" sz="2000" dirty="0"/>
              <a:t>5.11.2024. i 2.12.2024. (poruke)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Char char="-"/>
              <a:tabLst/>
              <a:defRPr/>
            </a:pPr>
            <a:r>
              <a:rPr lang="hr-HR" sz="2000" dirty="0"/>
              <a:t>11.12.2024. (petarde)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Char char="-"/>
              <a:tabLst/>
              <a:defRPr/>
            </a:pPr>
            <a:r>
              <a:rPr lang="hr-HR" sz="2000" dirty="0"/>
              <a:t>13.12.2024. (hodnik, neprimjereno p.)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buSzPct val="80000"/>
              <a:buFontTx/>
              <a:buChar char="-"/>
              <a:defRPr/>
            </a:pPr>
            <a:r>
              <a:rPr lang="hr-HR" sz="2000" dirty="0"/>
              <a:t>Nakon svakog incidenta izrađuju se Strategije daljnjeg rada te GIK-ovi razreda bivaju prilagođeni za sljedeći period sukladno posebnim postupanjima.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Realizacija vidljiva po dokumentaciji poslanoj nadležnim tijelima,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korespodenciji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 ustanovama, zapisnicima sastanaka, u dosjeu učenika te bilješkama. 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1115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8F30B7-6AC1-61BC-5C90-BA3FF2BD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Dodatno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D11BFC-406D-6BA9-E4BD-90477863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hr-HR" sz="2000" dirty="0"/>
              <a:t>Udruge i programi i projekti</a:t>
            </a:r>
          </a:p>
          <a:p>
            <a:pPr>
              <a:buFontTx/>
              <a:buChar char="-"/>
            </a:pPr>
            <a:r>
              <a:rPr lang="hr-HR" sz="2000" dirty="0"/>
              <a:t>MAH, radionice O.A.ZA djecu (više od 20-ak radionica), volonteri Green </a:t>
            </a:r>
            <a:r>
              <a:rPr lang="hr-HR" sz="2000" dirty="0" err="1"/>
              <a:t>fingers</a:t>
            </a:r>
            <a:r>
              <a:rPr lang="hr-HR" sz="2000" dirty="0"/>
              <a:t> (dva mjeseca svaki tjedan nekoliko radionica i druženja u vrtu te malim Vrtni festival Realizacija vidljiva na web str. škole te u bilješkama e-dnevniku te u projektnim izvještajima.</a:t>
            </a:r>
          </a:p>
          <a:p>
            <a:pPr>
              <a:buFontTx/>
              <a:buChar char="-"/>
            </a:pPr>
            <a:r>
              <a:rPr lang="hr-HR" sz="2000" dirty="0"/>
              <a:t>ZAG, zajednica aktivnih građana – kroz program GU-a po 2 sata tjedno. Realizacija vidljiva u e-dnevniku i u Izvješću GU.</a:t>
            </a:r>
          </a:p>
          <a:p>
            <a:pPr>
              <a:buFontTx/>
              <a:buChar char="-"/>
            </a:pPr>
            <a:r>
              <a:rPr lang="hr-HR" sz="2000" dirty="0"/>
              <a:t>YAB, EU projekt Erasmus+ o </a:t>
            </a:r>
            <a:r>
              <a:rPr lang="hr-HR" sz="2000" dirty="0" err="1"/>
              <a:t>međuvršnjačkom</a:t>
            </a:r>
            <a:r>
              <a:rPr lang="hr-HR" sz="2000" dirty="0"/>
              <a:t> nasilju, naročito na društvenim mrežama. Realizacija vidljiva na web-stranicama škole (materijali, video uradci) te u Izvješćima projekta.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1654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6EE5C9-48A0-F1EF-B354-D44D8F35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 dirty="0"/>
              <a:t>Stručno usavršavanje djelatnika </a:t>
            </a:r>
            <a:br>
              <a:rPr lang="hr-HR" dirty="0"/>
            </a:br>
            <a:r>
              <a:rPr lang="hr-HR" sz="1800" dirty="0"/>
              <a:t>(redovito 80 sati godišnje + dodatno)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463CE2-CEC4-0B26-F287-A9F4E014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hr-HR" sz="2000" dirty="0"/>
              <a:t>Mobilnosti od 9 mj.2024.– do 7.siječnja 2025.- 20 djelatnika Realizacija vidljiva na webu i u Izvješćima te </a:t>
            </a:r>
            <a:r>
              <a:rPr lang="hr-HR" sz="2000" dirty="0" err="1"/>
              <a:t>disiminacija</a:t>
            </a:r>
            <a:r>
              <a:rPr lang="hr-HR" sz="2000" dirty="0"/>
              <a:t> provedena na RV-ima i UV-ima)</a:t>
            </a:r>
          </a:p>
          <a:p>
            <a:pPr marL="0" indent="0">
              <a:buNone/>
            </a:pPr>
            <a:r>
              <a:rPr lang="hr-HR" sz="2000" dirty="0"/>
              <a:t>Individualna usavršavanja organizirana u sklopu MZO-a i AZOO-a. </a:t>
            </a:r>
            <a:r>
              <a:rPr lang="hr-HR" sz="2000" u="sng" dirty="0"/>
              <a:t>Svi redovito, potvrde </a:t>
            </a:r>
            <a:r>
              <a:rPr lang="hr-HR" sz="2000" dirty="0"/>
              <a:t>MZO-a i AZOO-a.</a:t>
            </a:r>
          </a:p>
          <a:p>
            <a:pPr marL="0" indent="0">
              <a:buNone/>
            </a:pPr>
            <a:r>
              <a:rPr lang="hr-HR" sz="2000" dirty="0"/>
              <a:t>Voditelji stručnih vijeća te organizacija u našoj školi. (Održana 3 stručna vijeća)</a:t>
            </a:r>
          </a:p>
          <a:p>
            <a:pPr marL="0" indent="0">
              <a:buNone/>
            </a:pPr>
            <a:r>
              <a:rPr lang="hr-HR" sz="2000" dirty="0"/>
              <a:t>UV – stručna usavršavanja organizirana u školi:</a:t>
            </a:r>
          </a:p>
          <a:p>
            <a:pPr>
              <a:buFontTx/>
              <a:buChar char="-"/>
            </a:pPr>
            <a:r>
              <a:rPr lang="hr-HR" sz="2000" dirty="0"/>
              <a:t>8.10.2024., Slomljeni trokut – suradnja: učitelj, učenik, roditelj; predavač: Ante Žderić, učitelj izvrsni savjetnik</a:t>
            </a:r>
          </a:p>
          <a:p>
            <a:pPr>
              <a:buFontTx/>
              <a:buChar char="-"/>
            </a:pPr>
            <a:r>
              <a:rPr lang="hr-HR" sz="2000" dirty="0"/>
              <a:t>28.10.2024., Od </a:t>
            </a:r>
            <a:r>
              <a:rPr lang="hr-HR" sz="2000" dirty="0" err="1"/>
              <a:t>predvještina</a:t>
            </a:r>
            <a:r>
              <a:rPr lang="hr-HR" sz="2000" dirty="0"/>
              <a:t> do čitanja i učenja; predavač: Sanja </a:t>
            </a:r>
            <a:r>
              <a:rPr lang="hr-HR" sz="2000" dirty="0" err="1"/>
              <a:t>Lanc</a:t>
            </a:r>
            <a:r>
              <a:rPr lang="hr-HR" sz="2000" dirty="0"/>
              <a:t>, magistra logopedije, SUVAG</a:t>
            </a:r>
          </a:p>
          <a:p>
            <a:pPr>
              <a:buFontTx/>
              <a:buChar char="-"/>
            </a:pPr>
            <a:r>
              <a:rPr lang="hr-HR" sz="2000" dirty="0"/>
              <a:t>11.11.2024., Socijalno i emotivno učenje; predavač: Tomislav Magdić, učitelj RN </a:t>
            </a:r>
          </a:p>
          <a:p>
            <a:pPr>
              <a:buFontTx/>
              <a:buChar char="-"/>
            </a:pPr>
            <a:r>
              <a:rPr lang="hr-HR" sz="2000" dirty="0"/>
              <a:t>17.12.2024. , Učitelj – kotač promjena; predavač: Anita Radičev, </a:t>
            </a:r>
            <a:r>
              <a:rPr lang="hr-HR" sz="2000" dirty="0" err="1"/>
              <a:t>logopedica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Realizacija vidljiva u Zapisniku UV-a.</a:t>
            </a:r>
          </a:p>
          <a:p>
            <a:pPr>
              <a:buFontTx/>
              <a:buChar char="-"/>
            </a:pPr>
            <a:r>
              <a:rPr lang="hr-HR" sz="2000" dirty="0"/>
              <a:t>29. i 30.1.2025. Tečaj medijacije (Forum za slobodu odgoja) – 4 djelatnika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81271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1771</Words>
  <Application>Microsoft Office PowerPoint</Application>
  <PresentationFormat>Široki zaslon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     Stanje sigurnosti, poduzete mjere i  provođenje preventivnih programa   (izvješće 1.polugodište 2024./25.)  Aktualna situacija (nove mjere podizanja sigurnosti i usklađivanja s Protokolom o kontroli ulazaka i izlazaka u školskim ustanovama MZOM) </vt:lpstr>
      <vt:lpstr>Zakoni, pravilnici, protokoli, dokumenti (temelj)</vt:lpstr>
      <vt:lpstr>Vršnjački sukob  Nasilje</vt:lpstr>
      <vt:lpstr>Provedba prevencija temeljena na planiranom: </vt:lpstr>
      <vt:lpstr>Provedba konkretno kroz pristupe:</vt:lpstr>
      <vt:lpstr>Provedba</vt:lpstr>
      <vt:lpstr>Postupanje</vt:lpstr>
      <vt:lpstr>Dodatno</vt:lpstr>
      <vt:lpstr>Stručno usavršavanje djelatnika  (redovito 80 sati godišnje + dodatno) </vt:lpstr>
      <vt:lpstr> Program mjera za povećanje sigurnosti   - dio Godišnjeg plana i programa škole - odgovor na aktualne situacije   U suradnji s nadležnim institucijama, Škola, kao  odgojno-obrazovna institucija, mora  osigurati normalne uvjete za miran i siguran boravak svojih učenika i djelatnika.   </vt:lpstr>
      <vt:lpstr>Program mjera za povećanje sigurnosti   - dio Godišnjeg plana i programa škole - odgovor na aktualne situacije   U suradnji s nadležnim institucijama, Škola, kao  odgojno-obrazovna institucija, mora  osigurati normalne uvjete za miran i siguran boravak svojih učenika i djelatnika.  </vt:lpstr>
      <vt:lpstr>Program mjera za povećanje sigurnosti u školi  - odgovor na aktualne situacije   U suradnji s nadležnim institucijama, Škola, kao  odgojno-obrazovna institucija, mora  osigurati normalne uvjete za miran i siguran boravak svojih učenika i djelatnika.   </vt:lpstr>
      <vt:lpstr>Program mjera za povećanje sigurnosti u školi   - odgovor na aktualne situacije   U suradnji s nadležnim institucijama, Škola, kao  odgojno-obrazovna institucija, mora  osigurati normalne uvjete za miran i siguran boravak svojih učenika i djelatnika.  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Stanje sigurnosti, provođenje preventivnih programa</dc:title>
  <dc:creator>Gordana Fileš</dc:creator>
  <cp:lastModifiedBy>Gordana Fileš</cp:lastModifiedBy>
  <cp:revision>20</cp:revision>
  <dcterms:created xsi:type="dcterms:W3CDTF">2024-02-13T08:38:42Z</dcterms:created>
  <dcterms:modified xsi:type="dcterms:W3CDTF">2025-03-21T09:52:52Z</dcterms:modified>
</cp:coreProperties>
</file>