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72" r:id="rId2"/>
    <p:sldId id="271" r:id="rId3"/>
    <p:sldId id="269" r:id="rId4"/>
    <p:sldId id="273" r:id="rId5"/>
    <p:sldId id="256" r:id="rId6"/>
    <p:sldId id="257" r:id="rId7"/>
    <p:sldId id="258" r:id="rId8"/>
    <p:sldId id="259" r:id="rId9"/>
    <p:sldId id="260" r:id="rId10"/>
    <p:sldId id="261" r:id="rId11"/>
    <p:sldId id="266" r:id="rId12"/>
    <p:sldId id="262" r:id="rId13"/>
    <p:sldId id="263" r:id="rId14"/>
    <p:sldId id="264" r:id="rId15"/>
    <p:sldId id="265" r:id="rId1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1"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08037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693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842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9/26/2024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251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7312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808176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525247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26429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3461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52623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9/26/2024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78185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9/26/2024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2684668752"/>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15" r:id="rId4"/>
    <p:sldLayoutId id="2147483716" r:id="rId5"/>
    <p:sldLayoutId id="2147483721" r:id="rId6"/>
    <p:sldLayoutId id="2147483717" r:id="rId7"/>
    <p:sldLayoutId id="2147483718" r:id="rId8"/>
    <p:sldLayoutId id="2147483719" r:id="rId9"/>
    <p:sldLayoutId id="2147483720" r:id="rId10"/>
    <p:sldLayoutId id="2147483722"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A81293-53C7-3F94-C633-9F4C6791DD6E}"/>
              </a:ext>
            </a:extLst>
          </p:cNvPr>
          <p:cNvSpPr>
            <a:spLocks noGrp="1"/>
          </p:cNvSpPr>
          <p:nvPr>
            <p:ph type="ctrTitle"/>
          </p:nvPr>
        </p:nvSpPr>
        <p:spPr>
          <a:xfrm>
            <a:off x="871870" y="749596"/>
            <a:ext cx="5224130" cy="3381534"/>
          </a:xfrm>
        </p:spPr>
        <p:txBody>
          <a:bodyPr anchor="t">
            <a:normAutofit/>
          </a:bodyPr>
          <a:lstStyle/>
          <a:p>
            <a:pPr algn="l"/>
            <a:r>
              <a:rPr lang="hr-HR" sz="2400" dirty="0">
                <a:latin typeface="Arial" panose="020B0604020202020204" pitchFamily="34" charset="0"/>
                <a:ea typeface="ADLaM Display" panose="020B0604020202020204" pitchFamily="2" charset="0"/>
                <a:cs typeface="Arial" panose="020B0604020202020204" pitchFamily="34" charset="0"/>
              </a:rPr>
              <a:t>OŠ </a:t>
            </a:r>
            <a:r>
              <a:rPr lang="hr-HR" sz="2400" dirty="0" err="1">
                <a:latin typeface="Arial" panose="020B0604020202020204" pitchFamily="34" charset="0"/>
                <a:ea typeface="ADLaM Display" panose="020B0604020202020204" pitchFamily="2" charset="0"/>
                <a:cs typeface="Arial" panose="020B0604020202020204" pitchFamily="34" charset="0"/>
              </a:rPr>
              <a:t>dobriše</a:t>
            </a:r>
            <a:r>
              <a:rPr lang="hr-HR" sz="2400" dirty="0">
                <a:latin typeface="Arial" panose="020B0604020202020204" pitchFamily="34" charset="0"/>
                <a:ea typeface="ADLaM Display" panose="020B0604020202020204" pitchFamily="2" charset="0"/>
                <a:cs typeface="Arial" panose="020B0604020202020204" pitchFamily="34" charset="0"/>
              </a:rPr>
              <a:t> </a:t>
            </a:r>
            <a:r>
              <a:rPr lang="hr-HR" sz="2400" dirty="0" err="1">
                <a:latin typeface="Arial" panose="020B0604020202020204" pitchFamily="34" charset="0"/>
                <a:ea typeface="ADLaM Display" panose="020B0604020202020204" pitchFamily="2" charset="0"/>
                <a:cs typeface="Arial" panose="020B0604020202020204" pitchFamily="34" charset="0"/>
              </a:rPr>
              <a:t>cesarića</a:t>
            </a:r>
            <a:br>
              <a:rPr lang="hr-HR" sz="2400" dirty="0">
                <a:latin typeface="Arial" panose="020B0604020202020204" pitchFamily="34" charset="0"/>
                <a:ea typeface="ADLaM Display" panose="020B0604020202020204" pitchFamily="2" charset="0"/>
                <a:cs typeface="Arial" panose="020B0604020202020204" pitchFamily="34" charset="0"/>
              </a:rPr>
            </a:br>
            <a:r>
              <a:rPr lang="hr-HR" sz="2400" dirty="0">
                <a:latin typeface="Arial" panose="020B0604020202020204" pitchFamily="34" charset="0"/>
                <a:ea typeface="ADLaM Display" panose="020B0604020202020204" pitchFamily="2" charset="0"/>
                <a:cs typeface="Arial" panose="020B0604020202020204" pitchFamily="34" charset="0"/>
              </a:rPr>
              <a:t>Vijeće roditelja</a:t>
            </a: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i="0" dirty="0">
                <a:latin typeface="Arial" panose="020B0604020202020204" pitchFamily="34" charset="0"/>
                <a:ea typeface="ADLaM Display" panose="020B0604020202020204" pitchFamily="2" charset="0"/>
                <a:cs typeface="Arial" panose="020B0604020202020204" pitchFamily="34" charset="0"/>
              </a:rPr>
            </a:br>
            <a:br>
              <a:rPr lang="hr-HR" sz="1800" dirty="0"/>
            </a:br>
            <a:endParaRPr lang="hr-HR" sz="1800" dirty="0">
              <a:latin typeface="Arial" panose="020B0604020202020204" pitchFamily="34" charset="0"/>
              <a:cs typeface="Arial" panose="020B0604020202020204" pitchFamily="34" charset="0"/>
            </a:endParaRPr>
          </a:p>
        </p:txBody>
      </p:sp>
      <p:sp>
        <p:nvSpPr>
          <p:cNvPr id="3" name="Podnaslov 2">
            <a:extLst>
              <a:ext uri="{FF2B5EF4-FFF2-40B4-BE49-F238E27FC236}">
                <a16:creationId xmlns:a16="http://schemas.microsoft.com/office/drawing/2014/main" id="{C24D5E1C-518E-20C7-92A8-921820A31214}"/>
              </a:ext>
            </a:extLst>
          </p:cNvPr>
          <p:cNvSpPr>
            <a:spLocks noGrp="1"/>
          </p:cNvSpPr>
          <p:nvPr>
            <p:ph type="subTitle" idx="1"/>
          </p:nvPr>
        </p:nvSpPr>
        <p:spPr>
          <a:xfrm>
            <a:off x="871870" y="4651745"/>
            <a:ext cx="4890977" cy="999460"/>
          </a:xfrm>
        </p:spPr>
        <p:txBody>
          <a:bodyPr anchor="b">
            <a:normAutofit/>
          </a:bodyPr>
          <a:lstStyle/>
          <a:p>
            <a:pPr algn="l"/>
            <a:r>
              <a:rPr lang="hr-HR" sz="1600" b="0" dirty="0">
                <a:latin typeface="Arial" panose="020B0604020202020204" pitchFamily="34" charset="0"/>
                <a:ea typeface="ADLaM Display" panose="020B0604020202020204" pitchFamily="2" charset="0"/>
                <a:cs typeface="Arial" panose="020B0604020202020204" pitchFamily="34" charset="0"/>
              </a:rPr>
              <a:t>Zagreb, 26. rujan 2024.</a:t>
            </a:r>
            <a:endParaRPr lang="hr-HR" sz="1600" b="0" dirty="0"/>
          </a:p>
        </p:txBody>
      </p:sp>
      <p:pic>
        <p:nvPicPr>
          <p:cNvPr id="4" name="Picture 3">
            <a:extLst>
              <a:ext uri="{FF2B5EF4-FFF2-40B4-BE49-F238E27FC236}">
                <a16:creationId xmlns:a16="http://schemas.microsoft.com/office/drawing/2014/main" id="{3728254D-E2E8-A10A-23D8-C1A35F871431}"/>
              </a:ext>
            </a:extLst>
          </p:cNvPr>
          <p:cNvPicPr>
            <a:picLocks noChangeAspect="1"/>
          </p:cNvPicPr>
          <p:nvPr/>
        </p:nvPicPr>
        <p:blipFill rotWithShape="1">
          <a:blip r:embed="rId2"/>
          <a:srcRect l="17756" r="13376" b="-2"/>
          <a:stretch/>
        </p:blipFill>
        <p:spPr>
          <a:xfrm>
            <a:off x="5879804" y="-6350"/>
            <a:ext cx="6312196" cy="6874330"/>
          </a:xfrm>
          <a:custGeom>
            <a:avLst/>
            <a:gdLst/>
            <a:ahLst/>
            <a:cxnLst/>
            <a:rect l="l" t="t" r="r" b="b"/>
            <a:pathLst>
              <a:path w="6312196" h="6874330">
                <a:moveTo>
                  <a:pt x="2047193" y="0"/>
                </a:moveTo>
                <a:lnTo>
                  <a:pt x="6312196" y="0"/>
                </a:lnTo>
                <a:lnTo>
                  <a:pt x="6312196" y="6874330"/>
                </a:lnTo>
                <a:lnTo>
                  <a:pt x="0" y="6874330"/>
                </a:lnTo>
                <a:close/>
              </a:path>
            </a:pathLst>
          </a:custGeom>
        </p:spPr>
      </p:pic>
    </p:spTree>
    <p:extLst>
      <p:ext uri="{BB962C8B-B14F-4D97-AF65-F5344CB8AC3E}">
        <p14:creationId xmlns:p14="http://schemas.microsoft.com/office/powerpoint/2010/main" val="204652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A07993C-DC33-BDD0-2292-337A6A5B942B}"/>
              </a:ext>
            </a:extLst>
          </p:cNvPr>
          <p:cNvSpPr>
            <a:spLocks noGrp="1"/>
          </p:cNvSpPr>
          <p:nvPr>
            <p:ph type="title"/>
          </p:nvPr>
        </p:nvSpPr>
        <p:spPr/>
        <p:txBody>
          <a:bodyPr/>
          <a:lstStyle/>
          <a:p>
            <a:r>
              <a:rPr lang="hr-HR" dirty="0"/>
              <a:t>Provedba</a:t>
            </a:r>
          </a:p>
        </p:txBody>
      </p:sp>
      <p:sp>
        <p:nvSpPr>
          <p:cNvPr id="3" name="Rezervirano mjesto sadržaja 2">
            <a:extLst>
              <a:ext uri="{FF2B5EF4-FFF2-40B4-BE49-F238E27FC236}">
                <a16:creationId xmlns:a16="http://schemas.microsoft.com/office/drawing/2014/main" id="{EFFEB796-BA25-AC06-D16D-CF431CA3E6AB}"/>
              </a:ext>
            </a:extLst>
          </p:cNvPr>
          <p:cNvSpPr>
            <a:spLocks noGrp="1"/>
          </p:cNvSpPr>
          <p:nvPr>
            <p:ph idx="1"/>
          </p:nvPr>
        </p:nvSpPr>
        <p:spPr/>
        <p:txBody>
          <a:bodyPr>
            <a:normAutofit/>
          </a:bodyPr>
          <a:lstStyle/>
          <a:p>
            <a:r>
              <a:rPr lang="hr-HR" dirty="0"/>
              <a:t>Sati razrednika – po GIK-u koji sadržava teme Preventivnih programa, razrednik sukladno svojim opažanjima djeluje preventivno, ali i nakon incidentnih situacija. </a:t>
            </a:r>
          </a:p>
          <a:p>
            <a:pPr>
              <a:buFontTx/>
              <a:buChar char="-"/>
            </a:pPr>
            <a:r>
              <a:rPr lang="hr-HR" dirty="0"/>
              <a:t>Realizacija vidljiva uz zabilješke odrađenih radionica/sati te konzultacija sa stručnom službom škole, izrada </a:t>
            </a:r>
            <a:r>
              <a:rPr lang="hr-HR" dirty="0" err="1"/>
              <a:t>sociograma</a:t>
            </a:r>
            <a:r>
              <a:rPr lang="hr-HR" dirty="0"/>
              <a:t> te planova za daljnje postupanje, praćenje napretka…</a:t>
            </a:r>
          </a:p>
          <a:p>
            <a:r>
              <a:rPr lang="hr-HR" dirty="0"/>
              <a:t>Suradnja s Institucijama i Udrugama – redovito ili nakon incidenta</a:t>
            </a:r>
          </a:p>
          <a:p>
            <a:pPr marL="0" indent="0">
              <a:buNone/>
            </a:pPr>
            <a:r>
              <a:rPr lang="hr-HR" dirty="0"/>
              <a:t>(Zavod za socijalnu skrb, PU, Gradski ured, MZO, O.A.ZA djecu, partneri iz projekata)</a:t>
            </a:r>
          </a:p>
          <a:p>
            <a:pPr marL="0" indent="0">
              <a:buNone/>
            </a:pPr>
            <a:r>
              <a:rPr lang="hr-HR" dirty="0"/>
              <a:t>Postupanje po Protokolima (objašnjenje, vidi prilog)</a:t>
            </a:r>
          </a:p>
          <a:p>
            <a:pPr>
              <a:buFontTx/>
              <a:buChar char="-"/>
            </a:pPr>
            <a:endParaRPr lang="hr-HR" dirty="0"/>
          </a:p>
          <a:p>
            <a:endParaRPr lang="hr-HR" dirty="0"/>
          </a:p>
          <a:p>
            <a:endParaRPr lang="hr-HR" dirty="0"/>
          </a:p>
        </p:txBody>
      </p:sp>
    </p:spTree>
    <p:extLst>
      <p:ext uri="{BB962C8B-B14F-4D97-AF65-F5344CB8AC3E}">
        <p14:creationId xmlns:p14="http://schemas.microsoft.com/office/powerpoint/2010/main" val="146817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E2CCE59-97AF-645D-C5F7-AEA7EAC75500}"/>
              </a:ext>
            </a:extLst>
          </p:cNvPr>
          <p:cNvSpPr>
            <a:spLocks noGrp="1"/>
          </p:cNvSpPr>
          <p:nvPr>
            <p:ph type="title"/>
          </p:nvPr>
        </p:nvSpPr>
        <p:spPr/>
        <p:txBody>
          <a:bodyPr/>
          <a:lstStyle/>
          <a:p>
            <a:r>
              <a:rPr lang="hr-HR" i="0" cap="none" dirty="0">
                <a:solidFill>
                  <a:srgbClr val="243141"/>
                </a:solidFill>
                <a:latin typeface="Univers Condensed Light"/>
                <a:ea typeface="+mn-ea"/>
                <a:cs typeface="+mn-cs"/>
              </a:rPr>
              <a:t>Postupanje po Protokolima </a:t>
            </a:r>
            <a:endParaRPr lang="hr-HR" dirty="0"/>
          </a:p>
        </p:txBody>
      </p:sp>
      <p:sp>
        <p:nvSpPr>
          <p:cNvPr id="3" name="Rezervirano mjesto sadržaja 2">
            <a:extLst>
              <a:ext uri="{FF2B5EF4-FFF2-40B4-BE49-F238E27FC236}">
                <a16:creationId xmlns:a16="http://schemas.microsoft.com/office/drawing/2014/main" id="{6B8F40E6-E098-F39D-40DB-2966BF1BAB26}"/>
              </a:ext>
            </a:extLst>
          </p:cNvPr>
          <p:cNvSpPr>
            <a:spLocks noGrp="1"/>
          </p:cNvSpPr>
          <p:nvPr>
            <p:ph idx="1"/>
          </p:nvPr>
        </p:nvSpPr>
        <p:spPr/>
        <p:txBody>
          <a:bodyPr/>
          <a:lstStyle/>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(objašnjenje, vidi prilog)</a:t>
            </a: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Od 1.mj. 2024. 4 postupanja:</a:t>
            </a: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lang="hr-HR" sz="2200" dirty="0">
                <a:solidFill>
                  <a:srgbClr val="243141"/>
                </a:solidFill>
                <a:latin typeface="Univers Condensed Light"/>
              </a:rPr>
              <a:t>26.1.2024.</a:t>
            </a: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 (uključena IV PU)</a:t>
            </a: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lang="hr-HR" sz="2200" dirty="0">
                <a:solidFill>
                  <a:srgbClr val="243141"/>
                </a:solidFill>
                <a:latin typeface="Univers Condensed Light"/>
              </a:rPr>
              <a:t>15.2.2024.</a:t>
            </a: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19.4.2024.</a:t>
            </a: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lang="hr-HR" sz="2200" dirty="0">
                <a:solidFill>
                  <a:srgbClr val="243141"/>
                </a:solidFill>
                <a:latin typeface="Univers Condensed Light"/>
              </a:rPr>
              <a:t>11.6.2024.</a:t>
            </a:r>
            <a:endParaRPr kumimoji="0" lang="hr-HR" sz="2200" b="0" i="0" u="none" strike="noStrike" kern="1200" cap="none" spc="0" normalizeH="0" baseline="0" noProof="0" dirty="0">
              <a:ln>
                <a:noFill/>
              </a:ln>
              <a:solidFill>
                <a:srgbClr val="243141"/>
              </a:solidFill>
              <a:effectLst/>
              <a:uLnTx/>
              <a:uFillTx/>
              <a:latin typeface="Univers Condensed Light"/>
              <a:ea typeface="+mn-ea"/>
              <a:cs typeface="+mn-cs"/>
            </a:endParaRPr>
          </a:p>
          <a:p>
            <a:pPr marL="228600" marR="0" lvl="0" indent="-228600" algn="l" defTabSz="914400" rtl="0" eaLnBrk="1" fontAlgn="auto" latinLnBrk="0" hangingPunct="1">
              <a:lnSpc>
                <a:spcPct val="100000"/>
              </a:lnSpc>
              <a:spcBef>
                <a:spcPts val="1000"/>
              </a:spcBef>
              <a:spcAft>
                <a:spcPts val="0"/>
              </a:spcAft>
              <a:buClrTx/>
              <a:buSzPct val="80000"/>
              <a:buFontTx/>
              <a:buChar char="-"/>
              <a:tabLst/>
              <a:defRPr/>
            </a:pP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Realizacija vidljiva po dokumentaciji poslanoj nadležnim tijelima, </a:t>
            </a:r>
            <a:r>
              <a:rPr kumimoji="0" lang="hr-HR" sz="2200" b="0" i="0" u="none" strike="noStrike" kern="1200" cap="none" spc="0" normalizeH="0" baseline="0" noProof="0" dirty="0" err="1">
                <a:ln>
                  <a:noFill/>
                </a:ln>
                <a:solidFill>
                  <a:srgbClr val="243141"/>
                </a:solidFill>
                <a:effectLst/>
                <a:uLnTx/>
                <a:uFillTx/>
                <a:latin typeface="Univers Condensed Light"/>
                <a:ea typeface="+mn-ea"/>
                <a:cs typeface="+mn-cs"/>
              </a:rPr>
              <a:t>korespodenciji</a:t>
            </a:r>
            <a:r>
              <a:rPr kumimoji="0" lang="hr-HR" sz="2200" b="0" i="0" u="none" strike="noStrike" kern="1200" cap="none" spc="0" normalizeH="0" baseline="0" noProof="0" dirty="0">
                <a:ln>
                  <a:noFill/>
                </a:ln>
                <a:solidFill>
                  <a:srgbClr val="243141"/>
                </a:solidFill>
                <a:effectLst/>
                <a:uLnTx/>
                <a:uFillTx/>
                <a:latin typeface="Univers Condensed Light"/>
                <a:ea typeface="+mn-ea"/>
                <a:cs typeface="+mn-cs"/>
              </a:rPr>
              <a:t> s ustanovama, zapisnicima sastanaka, u dosjeu učenika te bilješkama. Izrađene Strategije te GIK-ovi razreda prilagođeni za sljedeći period sukladno posebnim postupanjima.</a:t>
            </a:r>
          </a:p>
          <a:p>
            <a:endParaRPr lang="hr-HR" dirty="0"/>
          </a:p>
        </p:txBody>
      </p:sp>
    </p:spTree>
    <p:extLst>
      <p:ext uri="{BB962C8B-B14F-4D97-AF65-F5344CB8AC3E}">
        <p14:creationId xmlns:p14="http://schemas.microsoft.com/office/powerpoint/2010/main" val="1511151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C8F30B7-6AC1-61BC-5C90-BA3FF2BDDC87}"/>
              </a:ext>
            </a:extLst>
          </p:cNvPr>
          <p:cNvSpPr>
            <a:spLocks noGrp="1"/>
          </p:cNvSpPr>
          <p:nvPr>
            <p:ph type="title"/>
          </p:nvPr>
        </p:nvSpPr>
        <p:spPr/>
        <p:txBody>
          <a:bodyPr>
            <a:normAutofit/>
          </a:bodyPr>
          <a:lstStyle/>
          <a:p>
            <a:r>
              <a:rPr lang="hr-HR" sz="2800" dirty="0"/>
              <a:t>dodatno</a:t>
            </a:r>
          </a:p>
        </p:txBody>
      </p:sp>
      <p:sp>
        <p:nvSpPr>
          <p:cNvPr id="3" name="Rezervirano mjesto sadržaja 2">
            <a:extLst>
              <a:ext uri="{FF2B5EF4-FFF2-40B4-BE49-F238E27FC236}">
                <a16:creationId xmlns:a16="http://schemas.microsoft.com/office/drawing/2014/main" id="{ADD11BFC-406D-6BA9-E4BD-9047786341EF}"/>
              </a:ext>
            </a:extLst>
          </p:cNvPr>
          <p:cNvSpPr>
            <a:spLocks noGrp="1"/>
          </p:cNvSpPr>
          <p:nvPr>
            <p:ph idx="1"/>
          </p:nvPr>
        </p:nvSpPr>
        <p:spPr/>
        <p:txBody>
          <a:bodyPr>
            <a:normAutofit lnSpcReduction="10000"/>
          </a:bodyPr>
          <a:lstStyle/>
          <a:p>
            <a:r>
              <a:rPr lang="hr-HR" dirty="0"/>
              <a:t>Udruge i programi i projekti</a:t>
            </a:r>
          </a:p>
          <a:p>
            <a:pPr>
              <a:buFontTx/>
              <a:buChar char="-"/>
            </a:pPr>
            <a:r>
              <a:rPr lang="hr-HR" dirty="0"/>
              <a:t>MAH, radionice O.A.ZA djecu (više od 20-ak radionica), volonteri Green </a:t>
            </a:r>
            <a:r>
              <a:rPr lang="hr-HR" dirty="0" err="1"/>
              <a:t>fingers</a:t>
            </a:r>
            <a:r>
              <a:rPr lang="hr-HR" dirty="0"/>
              <a:t> (dva mjeseca svaki tjedan nekoliko radionica i druženja u vrtu te malim Vrtni festival Realizacija vidljiva na web str. škole te u bilješkama e-dnevniku te u projektnim izvještajima.</a:t>
            </a:r>
          </a:p>
          <a:p>
            <a:pPr>
              <a:buFontTx/>
              <a:buChar char="-"/>
            </a:pPr>
            <a:r>
              <a:rPr lang="hr-HR" dirty="0"/>
              <a:t>ZAG, zajednica aktivnih građana – kroz program GU-a po 2 sata tjedno. Realizacija vidljiva u e-dnevniku i u Izvješću GU.</a:t>
            </a:r>
          </a:p>
          <a:p>
            <a:pPr>
              <a:buFontTx/>
              <a:buChar char="-"/>
            </a:pPr>
            <a:r>
              <a:rPr lang="hr-HR" dirty="0"/>
              <a:t>YAB, EU projekt Erasmus+ o </a:t>
            </a:r>
            <a:r>
              <a:rPr lang="hr-HR" dirty="0" err="1"/>
              <a:t>međuvršnjačkom</a:t>
            </a:r>
            <a:r>
              <a:rPr lang="hr-HR" dirty="0"/>
              <a:t> nasilju, naročito na društvenim mrežama. Realizacija vidljiva na web-stranicama škole (materijali, video uradci) te u Izvješćima projekta.</a:t>
            </a:r>
          </a:p>
          <a:p>
            <a:endParaRPr lang="hr-HR" dirty="0"/>
          </a:p>
        </p:txBody>
      </p:sp>
    </p:spTree>
    <p:extLst>
      <p:ext uri="{BB962C8B-B14F-4D97-AF65-F5344CB8AC3E}">
        <p14:creationId xmlns:p14="http://schemas.microsoft.com/office/powerpoint/2010/main" val="916543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6EE5C9-48A0-F1EF-B354-D44D8F359FB2}"/>
              </a:ext>
            </a:extLst>
          </p:cNvPr>
          <p:cNvSpPr>
            <a:spLocks noGrp="1"/>
          </p:cNvSpPr>
          <p:nvPr>
            <p:ph type="title"/>
          </p:nvPr>
        </p:nvSpPr>
        <p:spPr/>
        <p:txBody>
          <a:bodyPr>
            <a:normAutofit/>
          </a:bodyPr>
          <a:lstStyle/>
          <a:p>
            <a:r>
              <a:rPr lang="hr-HR" sz="2800" dirty="0"/>
              <a:t>Stručno usavršavanje djelatnika </a:t>
            </a:r>
            <a:br>
              <a:rPr lang="hr-HR" sz="2800" dirty="0"/>
            </a:br>
            <a:r>
              <a:rPr lang="hr-HR" sz="2800" dirty="0"/>
              <a:t>(redovito 80 sati godišnje + dodatno)</a:t>
            </a:r>
            <a:br>
              <a:rPr lang="hr-HR" sz="2800" dirty="0"/>
            </a:br>
            <a:endParaRPr lang="hr-HR" sz="2800" dirty="0"/>
          </a:p>
        </p:txBody>
      </p:sp>
      <p:sp>
        <p:nvSpPr>
          <p:cNvPr id="3" name="Rezervirano mjesto sadržaja 2">
            <a:extLst>
              <a:ext uri="{FF2B5EF4-FFF2-40B4-BE49-F238E27FC236}">
                <a16:creationId xmlns:a16="http://schemas.microsoft.com/office/drawing/2014/main" id="{0E463CE2-CEC4-0B26-F287-A9F4E0147E0A}"/>
              </a:ext>
            </a:extLst>
          </p:cNvPr>
          <p:cNvSpPr>
            <a:spLocks noGrp="1"/>
          </p:cNvSpPr>
          <p:nvPr>
            <p:ph idx="1"/>
          </p:nvPr>
        </p:nvSpPr>
        <p:spPr/>
        <p:txBody>
          <a:bodyPr/>
          <a:lstStyle/>
          <a:p>
            <a:pPr marL="0" indent="0">
              <a:buNone/>
            </a:pPr>
            <a:r>
              <a:rPr lang="hr-HR" dirty="0"/>
              <a:t>Mobilnosti od 1 mj.2024.– do rujna 2024.- 20 djelatnika (Erasmus- 4 Češka,12 Slovenija, 1 Mađarska, 1 Finska, 1 </a:t>
            </a:r>
            <a:r>
              <a:rPr lang="hr-HR" dirty="0" err="1"/>
              <a:t>Guernsey</a:t>
            </a:r>
            <a:r>
              <a:rPr lang="hr-HR" dirty="0"/>
              <a:t>) Realizacija vidljiva na webu i u Izvješćima te </a:t>
            </a:r>
            <a:r>
              <a:rPr lang="hr-HR" dirty="0" err="1"/>
              <a:t>disiminacija</a:t>
            </a:r>
            <a:r>
              <a:rPr lang="hr-HR" dirty="0"/>
              <a:t> provedena na RV-ima i UV-ima)</a:t>
            </a:r>
          </a:p>
          <a:p>
            <a:pPr marL="0" indent="0">
              <a:buNone/>
            </a:pPr>
            <a:r>
              <a:rPr lang="hr-HR" dirty="0"/>
              <a:t>UV – stručno – Udruga Vjetar u leđa. Realizacija vidljiva u Zapisniku UV-a.</a:t>
            </a:r>
          </a:p>
          <a:p>
            <a:pPr marL="0" indent="0">
              <a:buNone/>
            </a:pPr>
            <a:r>
              <a:rPr lang="hr-HR" dirty="0"/>
              <a:t>Individualna usavršavanja organizirana u sklopu MZO-a i AZOO-a. Svi redovito, potvrde MZO-a i AZOO-a.</a:t>
            </a:r>
          </a:p>
          <a:p>
            <a:pPr marL="0" indent="0">
              <a:buNone/>
            </a:pPr>
            <a:r>
              <a:rPr lang="hr-HR" dirty="0"/>
              <a:t>Voditelji stručnih vijeća te organizacija u našoj školi. (Održana 4 stručna vijeća)</a:t>
            </a:r>
          </a:p>
          <a:p>
            <a:pPr marL="0" indent="0">
              <a:buNone/>
            </a:pPr>
            <a:endParaRPr lang="hr-HR" dirty="0"/>
          </a:p>
          <a:p>
            <a:pPr marL="0" indent="0">
              <a:buNone/>
            </a:pPr>
            <a:endParaRPr lang="hr-HR" dirty="0"/>
          </a:p>
        </p:txBody>
      </p:sp>
    </p:spTree>
    <p:extLst>
      <p:ext uri="{BB962C8B-B14F-4D97-AF65-F5344CB8AC3E}">
        <p14:creationId xmlns:p14="http://schemas.microsoft.com/office/powerpoint/2010/main" val="3381271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84FD1A-786D-3C9F-D647-E9F0E4BD07F4}"/>
              </a:ext>
            </a:extLst>
          </p:cNvPr>
          <p:cNvSpPr>
            <a:spLocks noGrp="1"/>
          </p:cNvSpPr>
          <p:nvPr>
            <p:ph type="title"/>
          </p:nvPr>
        </p:nvSpPr>
        <p:spPr/>
        <p:txBody>
          <a:bodyPr>
            <a:normAutofit/>
          </a:bodyPr>
          <a:lstStyle/>
          <a:p>
            <a:r>
              <a:rPr lang="hr-HR" sz="2800" dirty="0"/>
              <a:t>Program mjera za povećanje sigurnosti u školi</a:t>
            </a:r>
          </a:p>
        </p:txBody>
      </p:sp>
      <p:sp>
        <p:nvSpPr>
          <p:cNvPr id="3" name="Rezervirano mjesto sadržaja 2">
            <a:extLst>
              <a:ext uri="{FF2B5EF4-FFF2-40B4-BE49-F238E27FC236}">
                <a16:creationId xmlns:a16="http://schemas.microsoft.com/office/drawing/2014/main" id="{A21B1222-C5F5-B05E-D6C6-44077D5CE225}"/>
              </a:ext>
            </a:extLst>
          </p:cNvPr>
          <p:cNvSpPr>
            <a:spLocks noGrp="1"/>
          </p:cNvSpPr>
          <p:nvPr>
            <p:ph idx="1"/>
          </p:nvPr>
        </p:nvSpPr>
        <p:spPr>
          <a:xfrm>
            <a:off x="1143000" y="2009553"/>
            <a:ext cx="9906000" cy="4315045"/>
          </a:xfrm>
        </p:spPr>
        <p:txBody>
          <a:bodyPr>
            <a:normAutofit fontScale="62500" lnSpcReduction="20000"/>
          </a:bodyPr>
          <a:lstStyle/>
          <a:p>
            <a:r>
              <a:rPr lang="hr-HR" dirty="0"/>
              <a:t>Program mjera za povećanje sigurnosti u školi – dio Godišnjeg plana i programa škole </a:t>
            </a:r>
          </a:p>
          <a:p>
            <a:r>
              <a:rPr lang="hr-HR" sz="1800" dirty="0">
                <a:effectLst/>
                <a:latin typeface="Arial" panose="020B0604020202020204" pitchFamily="34" charset="0"/>
                <a:ea typeface="Times New Roman" panose="02020603050405020304" pitchFamily="18" charset="0"/>
                <a:cs typeface="Arial" panose="020B0604020202020204" pitchFamily="34" charset="0"/>
              </a:rPr>
              <a:t>Škola  kao  odgojno – obrazovna  institucija  u  </a:t>
            </a:r>
            <a:r>
              <a:rPr lang="hr-HR" sz="1800" dirty="0" err="1">
                <a:effectLst/>
                <a:latin typeface="Arial" panose="020B0604020202020204" pitchFamily="34" charset="0"/>
                <a:ea typeface="Times New Roman" panose="02020603050405020304" pitchFamily="18" charset="0"/>
                <a:cs typeface="Arial" panose="020B0604020202020204" pitchFamily="34" charset="0"/>
              </a:rPr>
              <a:t>intersektorskoj</a:t>
            </a:r>
            <a:r>
              <a:rPr lang="hr-HR" sz="1800" dirty="0">
                <a:effectLst/>
                <a:latin typeface="Arial" panose="020B0604020202020204" pitchFamily="34" charset="0"/>
                <a:ea typeface="Times New Roman" panose="02020603050405020304" pitchFamily="18" charset="0"/>
                <a:cs typeface="Arial" panose="020B0604020202020204" pitchFamily="34" charset="0"/>
              </a:rPr>
              <a:t> suradnji  mora  osigurati  normalne  uvjete  za  miran  i  siguran  boravak  svojih  učenika.</a:t>
            </a:r>
          </a:p>
          <a:p>
            <a:pPr marL="0" indent="0">
              <a:buNone/>
            </a:pPr>
            <a:r>
              <a:rPr lang="hr-HR" dirty="0"/>
              <a:t>1.Polugodište </a:t>
            </a:r>
          </a:p>
          <a:p>
            <a:pPr>
              <a:buFontTx/>
              <a:buChar char="-"/>
            </a:pPr>
            <a:r>
              <a:rPr lang="hr-HR" dirty="0"/>
              <a:t>Otuđenje i oštećenje imovine škole – jedan slučaj (prijava PU, Gradski ured, HOK osiguranje)</a:t>
            </a:r>
          </a:p>
          <a:p>
            <a:pPr>
              <a:buFontTx/>
              <a:buChar char="-"/>
            </a:pPr>
            <a:r>
              <a:rPr lang="hr-HR" dirty="0"/>
              <a:t>Uništavanje učeničke imovine (dva slučaja, obeštećenje te kazne za počinitelje)</a:t>
            </a:r>
          </a:p>
          <a:p>
            <a:pPr>
              <a:buFontTx/>
              <a:buChar char="-"/>
            </a:pPr>
            <a:r>
              <a:rPr lang="hr-HR" dirty="0"/>
              <a:t>Za provođenje Zaštite na radu – ovlašteni provoditelji -  u 9./10. mj. 2023.provedene edukacije svih radnika – službene Potvrde te se kontinuirano provode mjere zaštite: pregledi, nadzori, provjere instalacija, certifikata aparata za gašenje itd., jedan slučaj HZZO za promjenu/prilagodbu radnog mjesta zbog zdravstvenog stanja radnika)</a:t>
            </a:r>
          </a:p>
          <a:p>
            <a:pPr marL="0" indent="0">
              <a:buNone/>
            </a:pPr>
            <a:r>
              <a:rPr lang="hr-HR" dirty="0"/>
              <a:t>2. polugodište</a:t>
            </a:r>
          </a:p>
          <a:p>
            <a:pPr>
              <a:buFontTx/>
              <a:buChar char="-"/>
            </a:pPr>
            <a:r>
              <a:rPr lang="hr-HR" dirty="0"/>
              <a:t>Vlak je uvijek brži, HŽ (3./4.mj. 2024.)</a:t>
            </a:r>
          </a:p>
          <a:p>
            <a:pPr>
              <a:buFontTx/>
              <a:buChar char="-"/>
            </a:pPr>
            <a:r>
              <a:rPr lang="hr-HR" dirty="0"/>
              <a:t>Postavljanje video nadzora u školi i izvan nje – 4./5. mjesec</a:t>
            </a:r>
          </a:p>
          <a:p>
            <a:pPr>
              <a:buFontTx/>
              <a:buChar char="-"/>
            </a:pPr>
            <a:r>
              <a:rPr lang="hr-HR" dirty="0"/>
              <a:t>VJEŽBA EVAKUACIJE ŠKOLSKE ZGRADE – 24.5.2024. (uspješno provedena 3 minute i 46 sekundi)</a:t>
            </a:r>
          </a:p>
          <a:p>
            <a:pPr>
              <a:buFontTx/>
              <a:buChar char="-"/>
            </a:pPr>
            <a:r>
              <a:rPr lang="hr-HR" dirty="0"/>
              <a:t>(Mjesto susreta roditelja i djece – školsko igralište)</a:t>
            </a:r>
          </a:p>
          <a:p>
            <a:pPr>
              <a:buFontTx/>
              <a:buChar char="-"/>
            </a:pPr>
            <a:r>
              <a:rPr lang="hr-HR" dirty="0"/>
              <a:t>Postavljanje učeničkih ormarića – 8.mj.</a:t>
            </a:r>
          </a:p>
          <a:p>
            <a:pPr>
              <a:buFontTx/>
              <a:buChar char="-"/>
            </a:pPr>
            <a:r>
              <a:rPr lang="hr-HR" dirty="0"/>
              <a:t>Sječa svih trulih grana i drveća – 8.mj.</a:t>
            </a:r>
          </a:p>
        </p:txBody>
      </p:sp>
    </p:spTree>
    <p:extLst>
      <p:ext uri="{BB962C8B-B14F-4D97-AF65-F5344CB8AC3E}">
        <p14:creationId xmlns:p14="http://schemas.microsoft.com/office/powerpoint/2010/main" val="521040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5A8B13-DC35-E036-7BD7-0065ECAD8E24}"/>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2654890B-7E99-ED03-F59A-2FC2682B009F}"/>
              </a:ext>
            </a:extLst>
          </p:cNvPr>
          <p:cNvSpPr>
            <a:spLocks noGrp="1"/>
          </p:cNvSpPr>
          <p:nvPr>
            <p:ph idx="1"/>
          </p:nvPr>
        </p:nvSpPr>
        <p:spPr/>
        <p:txBody>
          <a:bodyPr/>
          <a:lstStyle/>
          <a:p>
            <a:r>
              <a:rPr lang="hr-HR" dirty="0"/>
              <a:t>Zahvaljujem na pažnji!</a:t>
            </a:r>
          </a:p>
        </p:txBody>
      </p:sp>
    </p:spTree>
    <p:extLst>
      <p:ext uri="{BB962C8B-B14F-4D97-AF65-F5344CB8AC3E}">
        <p14:creationId xmlns:p14="http://schemas.microsoft.com/office/powerpoint/2010/main" val="301621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1800" dirty="0"/>
              <a:t>DNEVNI RED</a:t>
            </a:r>
          </a:p>
        </p:txBody>
      </p:sp>
      <p:sp>
        <p:nvSpPr>
          <p:cNvPr id="3" name="Rezervirano mjesto sadržaja 2">
            <a:extLst>
              <a:ext uri="{FF2B5EF4-FFF2-40B4-BE49-F238E27FC236}">
                <a16:creationId xmlns:a16="http://schemas.microsoft.com/office/drawing/2014/main" id="{F28DFD5B-69E1-EE80-AFAA-7723156DD9B3}"/>
              </a:ext>
            </a:extLst>
          </p:cNvPr>
          <p:cNvSpPr>
            <a:spLocks noGrp="1"/>
          </p:cNvSpPr>
          <p:nvPr>
            <p:ph idx="1"/>
          </p:nvPr>
        </p:nvSpPr>
        <p:spPr>
          <a:xfrm>
            <a:off x="2008710" y="1476462"/>
            <a:ext cx="8407770" cy="4760850"/>
          </a:xfrm>
        </p:spPr>
        <p:txBody>
          <a:bodyPr>
            <a:noAutofit/>
          </a:bodyPr>
          <a:lstStyle/>
          <a:p>
            <a:r>
              <a:rPr lang="hr-HR" sz="1200" dirty="0"/>
              <a:t>1. Verifikacija članova i konstituiranje VR</a:t>
            </a:r>
          </a:p>
          <a:p>
            <a:r>
              <a:rPr lang="hr-HR" sz="1200" dirty="0"/>
              <a:t>2. Izbor  predsjednika i zamjenika  VR-a</a:t>
            </a:r>
          </a:p>
          <a:p>
            <a:r>
              <a:rPr lang="hr-HR" sz="1200" dirty="0"/>
              <a:t>3. Davanje mišljenja na</a:t>
            </a:r>
          </a:p>
          <a:p>
            <a:pPr marL="0" indent="0">
              <a:buNone/>
            </a:pPr>
            <a:r>
              <a:rPr lang="hr-HR" sz="1200" dirty="0"/>
              <a:t>- Prijedlog Godišnjeg plana i programa rada škole 2024./2025.</a:t>
            </a:r>
          </a:p>
          <a:p>
            <a:pPr marL="0" indent="0">
              <a:buNone/>
            </a:pPr>
            <a:r>
              <a:rPr lang="hr-HR" sz="1200" dirty="0"/>
              <a:t>- Prijedlog Školskog kurikuluma 2024./2025.</a:t>
            </a:r>
          </a:p>
          <a:p>
            <a:pPr marL="0" indent="0">
              <a:buNone/>
            </a:pPr>
            <a:r>
              <a:rPr lang="hr-HR" sz="1200" dirty="0"/>
              <a:t>- Prijedlog Kućnog reda</a:t>
            </a:r>
          </a:p>
          <a:p>
            <a:r>
              <a:rPr lang="hr-HR" sz="1200" dirty="0"/>
              <a:t>4. Stanje sigurnosti i poduzete radnje</a:t>
            </a:r>
          </a:p>
          <a:p>
            <a:r>
              <a:rPr lang="hr-HR" sz="1200" dirty="0"/>
              <a:t>(Protokoli, Zakoni i pravilnici)</a:t>
            </a:r>
          </a:p>
          <a:p>
            <a:r>
              <a:rPr lang="hr-HR" sz="1200" dirty="0"/>
              <a:t>Evaluacija Preventivnih programa</a:t>
            </a:r>
          </a:p>
          <a:p>
            <a:r>
              <a:rPr lang="hr-HR" sz="1200" dirty="0"/>
              <a:t>5. Abeceda prevencije</a:t>
            </a:r>
          </a:p>
          <a:p>
            <a:endParaRPr lang="hr-HR" sz="1200" dirty="0"/>
          </a:p>
        </p:txBody>
      </p:sp>
      <p:sp>
        <p:nvSpPr>
          <p:cNvPr id="5" name="TekstniOkvir 4">
            <a:extLst>
              <a:ext uri="{FF2B5EF4-FFF2-40B4-BE49-F238E27FC236}">
                <a16:creationId xmlns:a16="http://schemas.microsoft.com/office/drawing/2014/main" id="{703FB9B0-B5B6-E47D-0DCB-779CCAC8181C}"/>
              </a:ext>
            </a:extLst>
          </p:cNvPr>
          <p:cNvSpPr txBox="1"/>
          <p:nvPr/>
        </p:nvSpPr>
        <p:spPr>
          <a:xfrm>
            <a:off x="6096000" y="4942444"/>
            <a:ext cx="4994562" cy="1446550"/>
          </a:xfrm>
          <a:prstGeom prst="rect">
            <a:avLst/>
          </a:prstGeom>
          <a:noFill/>
        </p:spPr>
        <p:txBody>
          <a:bodyPr wrap="square">
            <a:spAutoFit/>
          </a:bodyPr>
          <a:lstStyle/>
          <a:p>
            <a:r>
              <a:rPr lang="hr-HR" sz="1100" dirty="0"/>
              <a:t>Predsjednik VR-a.</a:t>
            </a:r>
          </a:p>
          <a:p>
            <a:r>
              <a:rPr lang="hr-HR" sz="1100" dirty="0"/>
              <a:t>Statut škole, Članak 145. </a:t>
            </a:r>
          </a:p>
          <a:p>
            <a:r>
              <a:rPr lang="hr-HR" sz="1100" dirty="0"/>
              <a:t>Sjednice Vijeća roditelja održavaju se prema potrebi, a sjednicu saziva predsjednik Vijeća roditelja odnosno njegov zamjenik ako je predsjednik privremeno spriječen. Prijedlog za sazivanje sjednice može dati svaki član Vijeća roditelja, a predsjednik je obvezan sazvati sjednicu ako to zatraži 1/3 članova Vijeća ili ravnatelj Škole. Poziv za sjednicu sa prijedlogom dnevnog reda izrađuje tajnik Škole i organizira pravovremenu dostavu poziva i materijala za sjednicu. </a:t>
            </a:r>
          </a:p>
        </p:txBody>
      </p:sp>
      <p:sp>
        <p:nvSpPr>
          <p:cNvPr id="7" name="TekstniOkvir 6">
            <a:extLst>
              <a:ext uri="{FF2B5EF4-FFF2-40B4-BE49-F238E27FC236}">
                <a16:creationId xmlns:a16="http://schemas.microsoft.com/office/drawing/2014/main" id="{4745CDA1-EA33-1EEC-0A92-A917ACF421F3}"/>
              </a:ext>
            </a:extLst>
          </p:cNvPr>
          <p:cNvSpPr txBox="1"/>
          <p:nvPr/>
        </p:nvSpPr>
        <p:spPr>
          <a:xfrm>
            <a:off x="855343" y="5373331"/>
            <a:ext cx="4994562" cy="1015663"/>
          </a:xfrm>
          <a:prstGeom prst="rect">
            <a:avLst/>
          </a:prstGeom>
          <a:noFill/>
        </p:spPr>
        <p:txBody>
          <a:bodyPr wrap="square">
            <a:spAutoFit/>
          </a:bodyPr>
          <a:lstStyle/>
          <a:p>
            <a:r>
              <a:rPr lang="hr-HR" sz="1200" dirty="0"/>
              <a:t>Zapisničar:</a:t>
            </a:r>
          </a:p>
          <a:p>
            <a:r>
              <a:rPr lang="hr-HR" sz="1200" dirty="0"/>
              <a:t>Statut škole, Članak 147. </a:t>
            </a:r>
          </a:p>
          <a:p>
            <a:r>
              <a:rPr lang="hr-HR" sz="1200" dirty="0"/>
              <a:t>O tijeku sjednice Vijeća roditelja vodi se zapisnik. Zapisnik vodi član Vijeća roditelja kojeg odredi predsjednik. Nakon sjednice zapisnik sa sjednice se pohranjuje u tajništvo Škole na čuvanje. </a:t>
            </a:r>
          </a:p>
        </p:txBody>
      </p:sp>
    </p:spTree>
    <p:extLst>
      <p:ext uri="{BB962C8B-B14F-4D97-AF65-F5344CB8AC3E}">
        <p14:creationId xmlns:p14="http://schemas.microsoft.com/office/powerpoint/2010/main" val="736738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1800" dirty="0"/>
              <a:t>Statut (Vijeće roditelja)</a:t>
            </a:r>
          </a:p>
        </p:txBody>
      </p:sp>
      <p:sp>
        <p:nvSpPr>
          <p:cNvPr id="3" name="Rezervirano mjesto sadržaja 2">
            <a:extLst>
              <a:ext uri="{FF2B5EF4-FFF2-40B4-BE49-F238E27FC236}">
                <a16:creationId xmlns:a16="http://schemas.microsoft.com/office/drawing/2014/main" id="{F28DFD5B-69E1-EE80-AFAA-7723156DD9B3}"/>
              </a:ext>
            </a:extLst>
          </p:cNvPr>
          <p:cNvSpPr>
            <a:spLocks noGrp="1"/>
          </p:cNvSpPr>
          <p:nvPr>
            <p:ph idx="1"/>
          </p:nvPr>
        </p:nvSpPr>
        <p:spPr>
          <a:xfrm>
            <a:off x="2008710" y="1476462"/>
            <a:ext cx="8407770" cy="4760851"/>
          </a:xfrm>
        </p:spPr>
        <p:txBody>
          <a:bodyPr>
            <a:noAutofit/>
          </a:bodyPr>
          <a:lstStyle/>
          <a:p>
            <a:r>
              <a:rPr lang="hr-HR" sz="1200" dirty="0"/>
              <a:t>Članak 139. </a:t>
            </a:r>
          </a:p>
          <a:p>
            <a:r>
              <a:rPr lang="hr-HR" sz="1200" dirty="0"/>
              <a:t> U Školi se ustrojava Vijeće roditelja radi ostvarivanja interesa učenika i povezivanja Škole sa društvenom sredinom. Vijeće roditelja sastavljeno je od predstavnika roditelja učenika svakog razrednog odjela. </a:t>
            </a:r>
          </a:p>
          <a:p>
            <a:r>
              <a:rPr lang="hr-HR" sz="1200" dirty="0"/>
              <a:t>Članak 140. </a:t>
            </a:r>
          </a:p>
          <a:p>
            <a:r>
              <a:rPr lang="hr-HR" sz="1200" dirty="0"/>
              <a:t>Roditelji učenika svakog razrednog odjela na početku školske godine na roditeljskom sastanku razrednog odjela između sebe biraju jednog predstavnika za vijeće roditelja. Postupkom izbora iz stavka 1. ovoga članka rukovode razrednici. Vijeće roditelja se bira se za tekuću školsku godinu.</a:t>
            </a:r>
          </a:p>
          <a:p>
            <a:r>
              <a:rPr lang="hr-HR" sz="1200" dirty="0"/>
              <a:t> Članak 141. </a:t>
            </a:r>
          </a:p>
          <a:p>
            <a:r>
              <a:rPr lang="hr-HR" sz="1200" dirty="0"/>
              <a:t>Konstituirajuću sjednicu Vijeća roditelja saziva i vodi ravnatelj Škole do izbora predsjednika Vijeća roditelja. </a:t>
            </a:r>
          </a:p>
          <a:p>
            <a:r>
              <a:rPr lang="hr-HR" sz="1200" dirty="0"/>
              <a:t>Članak 142. </a:t>
            </a:r>
          </a:p>
          <a:p>
            <a:r>
              <a:rPr lang="hr-HR" sz="1200" dirty="0"/>
              <a:t>Članovi Vijeća roditelja između sebe biraju predsjednika i zamjenika predsjednika. Nakon što se utvrdi kandidat/kandidati za predsjednika Vijeća roditelja pristupa se javnom glasovanju. Za predsjednika je izabran roditelj koji je dobio najveći broj glasova nazočnih članova. Nakon što je izabran predsjednik Vijeća roditelja bira se zamjenik predsjednika na isti način. </a:t>
            </a:r>
          </a:p>
          <a:p>
            <a:r>
              <a:rPr lang="hr-HR" sz="1200" dirty="0"/>
              <a:t>Članak 143. </a:t>
            </a:r>
          </a:p>
          <a:p>
            <a:r>
              <a:rPr lang="hr-HR" sz="1200" dirty="0"/>
              <a:t>Vijeće roditelja raspravlja o pitanjima značajnim za život i rad Škole te: - daje mišljenje o prijedlogu školskog kurikuluma i godišnjeg plana i programa rada Učiteljskom vijeću odnosno ravnatelju, - raspravlja o izvješćima ravnatelja o realizaciji školskog kurikuluma, godišnjeg plana i programa rada Škole, - razmatra pritužbe roditelja u svezi s odgojno-obrazovnim radom, - imenuje i razrješuje jednog člana Školskog odbora iz reda roditelja, - predlaže mjere za unapređivanje odgojno-obrazovnog rada, - daje mišljenje i prijedloge u svezi s organiziranjem izleta, ekskurzija, sportskih i kulturnih sadržaja Škole, - daje mišljenje i prijedloge u svezi s uvjetima rada i poboljšanjem uvjeta rada u Školi, - daje mišljenje i prijedloge u svezi sa socijalno-ekonomskim položajem učenika i pružanjem odgovarajuće pomoći, - zauzima stajalište u postupku imenovanja ravnatelja, - raspravlja o etičkom kodeksu neposrednih nositelja odgojno-obrazovne djelatnosti u Školi i Kućnom redu prije njihova donošenja. </a:t>
            </a:r>
          </a:p>
          <a:p>
            <a:r>
              <a:rPr lang="hr-HR" sz="1200" dirty="0"/>
              <a:t>…….</a:t>
            </a:r>
          </a:p>
        </p:txBody>
      </p:sp>
    </p:spTree>
    <p:extLst>
      <p:ext uri="{BB962C8B-B14F-4D97-AF65-F5344CB8AC3E}">
        <p14:creationId xmlns:p14="http://schemas.microsoft.com/office/powerpoint/2010/main" val="16089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8CEF28-6B61-834A-680E-B5089A23E286}"/>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35B3D6D1-D594-6A53-C6DE-0DE3F5D3A9A7}"/>
              </a:ext>
            </a:extLst>
          </p:cNvPr>
          <p:cNvSpPr>
            <a:spLocks noGrp="1"/>
          </p:cNvSpPr>
          <p:nvPr>
            <p:ph idx="1"/>
          </p:nvPr>
        </p:nvSpPr>
        <p:spPr/>
        <p:txBody>
          <a:bodyPr/>
          <a:lstStyle/>
          <a:p>
            <a:r>
              <a:rPr lang="hr-HR" sz="2400" dirty="0"/>
              <a:t>3. Davanje mišljenja na</a:t>
            </a:r>
          </a:p>
          <a:p>
            <a:pPr marL="0" indent="0">
              <a:buNone/>
            </a:pPr>
            <a:r>
              <a:rPr lang="hr-HR" sz="2400" dirty="0"/>
              <a:t>- Prijedlog Godišnjeg plana i programa rada škole 2024./2025.</a:t>
            </a:r>
          </a:p>
          <a:p>
            <a:pPr marL="0" indent="0">
              <a:buNone/>
            </a:pPr>
            <a:r>
              <a:rPr lang="hr-HR" sz="2400" dirty="0"/>
              <a:t>- Prijedlog Školskog kurikuluma 2024./2025.</a:t>
            </a:r>
          </a:p>
          <a:p>
            <a:pPr marL="0" indent="0">
              <a:buNone/>
            </a:pPr>
            <a:r>
              <a:rPr lang="hr-HR" sz="2400" dirty="0"/>
              <a:t>- Prijedlog Kućnog reda</a:t>
            </a:r>
          </a:p>
          <a:p>
            <a:r>
              <a:rPr lang="hr-HR" dirty="0"/>
              <a:t>Zapisati zaključke u Zapisnik.</a:t>
            </a:r>
          </a:p>
        </p:txBody>
      </p:sp>
    </p:spTree>
    <p:extLst>
      <p:ext uri="{BB962C8B-B14F-4D97-AF65-F5344CB8AC3E}">
        <p14:creationId xmlns:p14="http://schemas.microsoft.com/office/powerpoint/2010/main" val="605186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950D9A-4705-4314-961A-4F88B2CE4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13969F2-ED52-4E5C-B3FC-01E01B8B9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2"/>
            <a:ext cx="12192000" cy="68573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61A81293-53C7-3F94-C633-9F4C6791DD6E}"/>
              </a:ext>
            </a:extLst>
          </p:cNvPr>
          <p:cNvSpPr>
            <a:spLocks noGrp="1"/>
          </p:cNvSpPr>
          <p:nvPr>
            <p:ph type="ctrTitle"/>
          </p:nvPr>
        </p:nvSpPr>
        <p:spPr>
          <a:xfrm>
            <a:off x="871870" y="749596"/>
            <a:ext cx="5224130" cy="3381534"/>
          </a:xfrm>
        </p:spPr>
        <p:txBody>
          <a:bodyPr anchor="t">
            <a:normAutofit fontScale="90000"/>
          </a:bodyPr>
          <a:lstStyle/>
          <a:p>
            <a:pPr algn="l"/>
            <a:r>
              <a:rPr lang="hr-HR" sz="4000" dirty="0">
                <a:latin typeface="Arial" panose="020B0604020202020204" pitchFamily="34" charset="0"/>
                <a:cs typeface="Arial" panose="020B0604020202020204" pitchFamily="34" charset="0"/>
              </a:rPr>
              <a:t>Stanje sigurnosti, poduzete mjere i  provođenje preventivnih programa</a:t>
            </a:r>
            <a:br>
              <a:rPr lang="hr-HR" sz="4000" dirty="0">
                <a:latin typeface="Arial" panose="020B0604020202020204" pitchFamily="34" charset="0"/>
                <a:cs typeface="Arial" panose="020B0604020202020204" pitchFamily="34" charset="0"/>
              </a:rPr>
            </a:br>
            <a:r>
              <a:rPr lang="hr-HR" sz="1800" dirty="0">
                <a:latin typeface="Arial" panose="020B0604020202020204" pitchFamily="34" charset="0"/>
                <a:cs typeface="Arial" panose="020B0604020202020204" pitchFamily="34" charset="0"/>
              </a:rPr>
              <a:t>  (izvješće 2.polugodište 2023./24.)</a:t>
            </a:r>
          </a:p>
        </p:txBody>
      </p:sp>
      <p:sp>
        <p:nvSpPr>
          <p:cNvPr id="3" name="Podnaslov 2">
            <a:extLst>
              <a:ext uri="{FF2B5EF4-FFF2-40B4-BE49-F238E27FC236}">
                <a16:creationId xmlns:a16="http://schemas.microsoft.com/office/drawing/2014/main" id="{C24D5E1C-518E-20C7-92A8-921820A31214}"/>
              </a:ext>
            </a:extLst>
          </p:cNvPr>
          <p:cNvSpPr>
            <a:spLocks noGrp="1"/>
          </p:cNvSpPr>
          <p:nvPr>
            <p:ph type="subTitle" idx="1"/>
          </p:nvPr>
        </p:nvSpPr>
        <p:spPr>
          <a:xfrm>
            <a:off x="871870" y="4651745"/>
            <a:ext cx="4890977" cy="999460"/>
          </a:xfrm>
        </p:spPr>
        <p:txBody>
          <a:bodyPr anchor="b">
            <a:normAutofit fontScale="40000" lnSpcReduction="20000"/>
          </a:bodyPr>
          <a:lstStyle/>
          <a:p>
            <a:pPr algn="l"/>
            <a:r>
              <a:rPr lang="hr-HR" dirty="0"/>
              <a:t>OŠ </a:t>
            </a:r>
            <a:r>
              <a:rPr lang="hr-HR" dirty="0" err="1"/>
              <a:t>dobriše</a:t>
            </a:r>
            <a:r>
              <a:rPr lang="hr-HR" dirty="0"/>
              <a:t> </a:t>
            </a:r>
            <a:r>
              <a:rPr lang="hr-HR" dirty="0" err="1"/>
              <a:t>cesarića</a:t>
            </a:r>
            <a:endParaRPr lang="hr-HR" dirty="0"/>
          </a:p>
          <a:p>
            <a:pPr algn="l"/>
            <a:r>
              <a:rPr lang="hr-HR" dirty="0"/>
              <a:t>Vijeće roditelja</a:t>
            </a:r>
          </a:p>
          <a:p>
            <a:pPr algn="l"/>
            <a:r>
              <a:rPr lang="hr-HR" dirty="0"/>
              <a:t>Zagreb,</a:t>
            </a:r>
          </a:p>
          <a:p>
            <a:pPr algn="l"/>
            <a:r>
              <a:rPr lang="hr-HR" dirty="0"/>
              <a:t> 26. rujan 2024.</a:t>
            </a:r>
          </a:p>
        </p:txBody>
      </p:sp>
      <p:pic>
        <p:nvPicPr>
          <p:cNvPr id="4" name="Picture 3">
            <a:extLst>
              <a:ext uri="{FF2B5EF4-FFF2-40B4-BE49-F238E27FC236}">
                <a16:creationId xmlns:a16="http://schemas.microsoft.com/office/drawing/2014/main" id="{3728254D-E2E8-A10A-23D8-C1A35F871431}"/>
              </a:ext>
            </a:extLst>
          </p:cNvPr>
          <p:cNvPicPr>
            <a:picLocks noChangeAspect="1"/>
          </p:cNvPicPr>
          <p:nvPr/>
        </p:nvPicPr>
        <p:blipFill rotWithShape="1">
          <a:blip r:embed="rId2"/>
          <a:srcRect l="17756" r="13376" b="-2"/>
          <a:stretch/>
        </p:blipFill>
        <p:spPr>
          <a:xfrm>
            <a:off x="5879804" y="-6350"/>
            <a:ext cx="6312196" cy="6874330"/>
          </a:xfrm>
          <a:custGeom>
            <a:avLst/>
            <a:gdLst/>
            <a:ahLst/>
            <a:cxnLst/>
            <a:rect l="l" t="t" r="r" b="b"/>
            <a:pathLst>
              <a:path w="6312196" h="6874330">
                <a:moveTo>
                  <a:pt x="2047193" y="0"/>
                </a:moveTo>
                <a:lnTo>
                  <a:pt x="6312196" y="0"/>
                </a:lnTo>
                <a:lnTo>
                  <a:pt x="6312196" y="6874330"/>
                </a:lnTo>
                <a:lnTo>
                  <a:pt x="0" y="6874330"/>
                </a:lnTo>
                <a:close/>
              </a:path>
            </a:pathLst>
          </a:custGeom>
        </p:spPr>
      </p:pic>
      <p:cxnSp>
        <p:nvCxnSpPr>
          <p:cNvPr id="13" name="Straight Connector 12">
            <a:extLst>
              <a:ext uri="{FF2B5EF4-FFF2-40B4-BE49-F238E27FC236}">
                <a16:creationId xmlns:a16="http://schemas.microsoft.com/office/drawing/2014/main" id="{13AC671C-E66F-43C5-A66A-C477339DD2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634715" y="0"/>
            <a:ext cx="914401"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78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DFEADDF-7E97-4DF5-32B0-84C5557D365B}"/>
              </a:ext>
            </a:extLst>
          </p:cNvPr>
          <p:cNvSpPr>
            <a:spLocks noGrp="1"/>
          </p:cNvSpPr>
          <p:nvPr>
            <p:ph type="title"/>
          </p:nvPr>
        </p:nvSpPr>
        <p:spPr/>
        <p:txBody>
          <a:bodyPr>
            <a:normAutofit/>
          </a:bodyPr>
          <a:lstStyle/>
          <a:p>
            <a:r>
              <a:rPr lang="hr-HR" sz="3200" dirty="0"/>
              <a:t>Zakoni, pravilnici, protokoli, Dokumenti</a:t>
            </a:r>
          </a:p>
        </p:txBody>
      </p:sp>
      <p:sp>
        <p:nvSpPr>
          <p:cNvPr id="3" name="Rezervirano mjesto sadržaja 2">
            <a:extLst>
              <a:ext uri="{FF2B5EF4-FFF2-40B4-BE49-F238E27FC236}">
                <a16:creationId xmlns:a16="http://schemas.microsoft.com/office/drawing/2014/main" id="{29CB265C-E473-B212-39F7-DAA85AC27F31}"/>
              </a:ext>
            </a:extLst>
          </p:cNvPr>
          <p:cNvSpPr>
            <a:spLocks noGrp="1"/>
          </p:cNvSpPr>
          <p:nvPr>
            <p:ph idx="1"/>
          </p:nvPr>
        </p:nvSpPr>
        <p:spPr/>
        <p:txBody>
          <a:bodyPr>
            <a:normAutofit/>
          </a:bodyPr>
          <a:lstStyle/>
          <a:p>
            <a:r>
              <a:rPr lang="hr-HR" sz="1700" dirty="0">
                <a:latin typeface="Arial" panose="020B0604020202020204" pitchFamily="34" charset="0"/>
                <a:cs typeface="Arial" panose="020B0604020202020204" pitchFamily="34" charset="0"/>
              </a:rPr>
              <a:t>Pravilnik o načinu i postupanju odg.-obrazovnih djelatnika u poduzimanju mjera zaštite prava učenika te prijave svakog kršenja tih prava nadležnim tijelima (NN132/13)</a:t>
            </a:r>
          </a:p>
          <a:p>
            <a:r>
              <a:rPr lang="hr-HR" sz="1700" dirty="0">
                <a:latin typeface="Arial" panose="020B0604020202020204" pitchFamily="34" charset="0"/>
                <a:cs typeface="Arial" panose="020B0604020202020204" pitchFamily="34" charset="0"/>
              </a:rPr>
              <a:t>Protokol o postupanju u slučajevima nasilja u obitelji (Zakon o zaštiti nasilja u obitelji NN 116/03)</a:t>
            </a:r>
          </a:p>
          <a:p>
            <a:r>
              <a:rPr lang="hr-HR" sz="1700" dirty="0">
                <a:latin typeface="Arial" panose="020B0604020202020204" pitchFamily="34" charset="0"/>
                <a:cs typeface="Arial" panose="020B0604020202020204" pitchFamily="34" charset="0"/>
              </a:rPr>
              <a:t>Protokola o postupanju u slučaju seksualnog nasilja (rujan 2023.)</a:t>
            </a:r>
          </a:p>
          <a:p>
            <a:r>
              <a:rPr lang="hr-HR" sz="1700" dirty="0">
                <a:latin typeface="Arial" panose="020B0604020202020204" pitchFamily="34" charset="0"/>
                <a:cs typeface="Arial" panose="020B0604020202020204" pitchFamily="34" charset="0"/>
              </a:rPr>
              <a:t>Protokol o postupanju u slučajevima nasilja među djecom i mladima (Ministarstvo obitelji, branitelja i međugeneracijske solidarnost, kolovoz 2024.- novi!)</a:t>
            </a:r>
          </a:p>
          <a:p>
            <a:r>
              <a:rPr lang="hr-HR" sz="1700" dirty="0">
                <a:latin typeface="Arial" panose="020B0604020202020204" pitchFamily="34" charset="0"/>
                <a:cs typeface="Arial" panose="020B0604020202020204" pitchFamily="34" charset="0"/>
              </a:rPr>
              <a:t>Protokol o postupanju u slučajevima nasilja u školi (interni)</a:t>
            </a:r>
          </a:p>
          <a:p>
            <a:r>
              <a:rPr lang="hr-HR" sz="1700" dirty="0">
                <a:latin typeface="Arial" panose="020B0604020202020204" pitchFamily="34" charset="0"/>
                <a:cs typeface="Arial" panose="020B0604020202020204" pitchFamily="34" charset="0"/>
              </a:rPr>
              <a:t>Preventivni programi i projekti – dio Godišnjeg plana i programa</a:t>
            </a:r>
          </a:p>
          <a:p>
            <a:r>
              <a:rPr lang="hr-HR" sz="1700" dirty="0">
                <a:latin typeface="Arial" panose="020B0604020202020204" pitchFamily="34" charset="0"/>
                <a:cs typeface="Arial" panose="020B0604020202020204" pitchFamily="34" charset="0"/>
              </a:rPr>
              <a:t>Program mjera za povećanje sigurnosti u školi – dio Godišnjeg plana i programa škole </a:t>
            </a:r>
          </a:p>
          <a:p>
            <a:endParaRPr lang="hr-HR" sz="1700" dirty="0">
              <a:latin typeface="Arial" panose="020B0604020202020204" pitchFamily="34" charset="0"/>
              <a:cs typeface="Arial" panose="020B0604020202020204" pitchFamily="34" charset="0"/>
            </a:endParaRPr>
          </a:p>
          <a:p>
            <a:endParaRPr lang="hr-HR" dirty="0"/>
          </a:p>
          <a:p>
            <a:endParaRPr lang="hr-HR" dirty="0"/>
          </a:p>
        </p:txBody>
      </p:sp>
    </p:spTree>
    <p:extLst>
      <p:ext uri="{BB962C8B-B14F-4D97-AF65-F5344CB8AC3E}">
        <p14:creationId xmlns:p14="http://schemas.microsoft.com/office/powerpoint/2010/main" val="3395804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BA02D6A-B758-9BFC-01CF-99D57FD4C170}"/>
              </a:ext>
            </a:extLst>
          </p:cNvPr>
          <p:cNvSpPr>
            <a:spLocks noGrp="1"/>
          </p:cNvSpPr>
          <p:nvPr>
            <p:ph type="title"/>
          </p:nvPr>
        </p:nvSpPr>
        <p:spPr>
          <a:xfrm>
            <a:off x="1143000" y="533401"/>
            <a:ext cx="9906000" cy="1069931"/>
          </a:xfrm>
        </p:spPr>
        <p:txBody>
          <a:bodyPr>
            <a:normAutofit/>
          </a:bodyPr>
          <a:lstStyle/>
          <a:p>
            <a:r>
              <a:rPr lang="hr-HR" sz="3200" dirty="0">
                <a:latin typeface="Arial" panose="020B0604020202020204" pitchFamily="34" charset="0"/>
                <a:cs typeface="Arial" panose="020B0604020202020204" pitchFamily="34" charset="0"/>
              </a:rPr>
              <a:t>Provedba</a:t>
            </a:r>
            <a:br>
              <a:rPr lang="hr-HR" sz="3200" dirty="0">
                <a:latin typeface="Arial" panose="020B0604020202020204" pitchFamily="34" charset="0"/>
                <a:cs typeface="Arial" panose="020B0604020202020204" pitchFamily="34" charset="0"/>
              </a:rPr>
            </a:br>
            <a:endParaRPr lang="hr-HR" sz="3200" dirty="0">
              <a:latin typeface="Arial" panose="020B0604020202020204" pitchFamily="34" charset="0"/>
              <a:cs typeface="Arial" panose="020B0604020202020204" pitchFamily="34" charset="0"/>
            </a:endParaRPr>
          </a:p>
        </p:txBody>
      </p:sp>
      <p:sp>
        <p:nvSpPr>
          <p:cNvPr id="3" name="Rezervirano mjesto sadržaja 2">
            <a:extLst>
              <a:ext uri="{FF2B5EF4-FFF2-40B4-BE49-F238E27FC236}">
                <a16:creationId xmlns:a16="http://schemas.microsoft.com/office/drawing/2014/main" id="{35FB9EE9-8371-0BBE-B5B0-C26977C5A73B}"/>
              </a:ext>
            </a:extLst>
          </p:cNvPr>
          <p:cNvSpPr>
            <a:spLocks noGrp="1"/>
          </p:cNvSpPr>
          <p:nvPr>
            <p:ph idx="1"/>
          </p:nvPr>
        </p:nvSpPr>
        <p:spPr>
          <a:xfrm>
            <a:off x="864296" y="1027134"/>
            <a:ext cx="10184704" cy="5830866"/>
          </a:xfrm>
        </p:spPr>
        <p:txBody>
          <a:bodyPr>
            <a:normAutofit/>
          </a:bodyPr>
          <a:lstStyle/>
          <a:p>
            <a:r>
              <a:rPr lang="hr-HR" sz="1600" dirty="0">
                <a:effectLst/>
                <a:latin typeface="Arial" panose="020B0604020202020204" pitchFamily="34" charset="0"/>
                <a:ea typeface="Times New Roman" panose="02020603050405020304" pitchFamily="18" charset="0"/>
                <a:cs typeface="Arial" panose="020B0604020202020204" pitchFamily="34" charset="0"/>
              </a:rPr>
              <a:t>Realizacija kao dio provedbe postojećeg Godišnjeg plana i programa rada škole 2023./2024.</a:t>
            </a:r>
          </a:p>
          <a:p>
            <a:r>
              <a:rPr lang="hr-HR" sz="1600" dirty="0">
                <a:effectLst/>
                <a:latin typeface="Arial" panose="020B0604020202020204" pitchFamily="34" charset="0"/>
                <a:ea typeface="Times New Roman" panose="02020603050405020304" pitchFamily="18" charset="0"/>
                <a:cs typeface="Arial" panose="020B0604020202020204" pitchFamily="34" charset="0"/>
              </a:rPr>
              <a:t>ŠPP objedinjava sve ostale projekte, projektne aktivnosti, dijelove školskog kurikuluma izvannastavnih i nastavnih aktivnosti koje u sebi sadržavaju ciljeve i zadaće prevencije rizičnih ponašanja. ŠPP se osmišljava na način da se ciljevi integriraju u postojeće programe, planove i aktivnosti gdje je to moguće te se osmišljavaju i novi programi za područja koja treba unaprijediti</a:t>
            </a:r>
          </a:p>
          <a:p>
            <a:pPr algn="l"/>
            <a:r>
              <a:rPr lang="hr-HR" sz="1600" dirty="0">
                <a:latin typeface="Arial" panose="020B0604020202020204" pitchFamily="34" charset="0"/>
                <a:cs typeface="Arial" panose="020B0604020202020204" pitchFamily="34" charset="0"/>
              </a:rPr>
              <a:t>Program prevencije nasilja u školi o</a:t>
            </a:r>
            <a:r>
              <a:rPr lang="hr-HR" sz="1600" b="0" dirty="0">
                <a:effectLst/>
                <a:latin typeface="Arial" panose="020B0604020202020204" pitchFamily="34" charset="0"/>
                <a:cs typeface="Arial" panose="020B0604020202020204" pitchFamily="34" charset="0"/>
              </a:rPr>
              <a:t>buhvaća više programa:</a:t>
            </a:r>
            <a:endParaRPr lang="hr-HR" sz="1600" b="1" dirty="0">
              <a:effectLst/>
              <a:latin typeface="Arial" panose="020B0604020202020204" pitchFamily="34" charset="0"/>
              <a:cs typeface="Arial" panose="020B0604020202020204" pitchFamily="34" charset="0"/>
            </a:endParaRPr>
          </a:p>
          <a:p>
            <a:pPr marL="342900" lvl="0" indent="-342900">
              <a:buFont typeface="Calibri" panose="020F0502020204030204" pitchFamily="34" charset="0"/>
              <a:buChar char="-"/>
            </a:pPr>
            <a:r>
              <a:rPr lang="hr-HR" sz="1600" b="0" dirty="0">
                <a:effectLst/>
                <a:latin typeface="Arial" panose="020B0604020202020204" pitchFamily="34" charset="0"/>
                <a:cs typeface="Arial" panose="020B0604020202020204" pitchFamily="34" charset="0"/>
              </a:rPr>
              <a:t>razne razredne </a:t>
            </a:r>
            <a:r>
              <a:rPr lang="hr-HR" sz="1600" dirty="0">
                <a:latin typeface="Arial" panose="020B0604020202020204" pitchFamily="34" charset="0"/>
                <a:cs typeface="Arial" panose="020B0604020202020204" pitchFamily="34" charset="0"/>
              </a:rPr>
              <a:t>i školske i međunarodne  projekte kroz </a:t>
            </a:r>
            <a:r>
              <a:rPr lang="hr-HR" sz="1600" b="0" dirty="0">
                <a:effectLst/>
                <a:latin typeface="Arial" panose="020B0604020202020204" pitchFamily="34" charset="0"/>
                <a:cs typeface="Arial" panose="020B0604020202020204" pitchFamily="34" charset="0"/>
              </a:rPr>
              <a:t>školsku godinu </a:t>
            </a:r>
            <a:endParaRPr lang="hr-HR" sz="1600" b="1" dirty="0">
              <a:effectLst/>
              <a:latin typeface="Arial" panose="020B0604020202020204" pitchFamily="34" charset="0"/>
              <a:cs typeface="Arial" panose="020B0604020202020204" pitchFamily="34" charset="0"/>
            </a:endParaRPr>
          </a:p>
          <a:p>
            <a:pPr marL="342900" lvl="0" indent="-342900">
              <a:buFont typeface="Calibri" panose="020F0502020204030204" pitchFamily="34" charset="0"/>
              <a:buChar char="-"/>
            </a:pPr>
            <a:r>
              <a:rPr lang="hr-HR" sz="1600" b="0" dirty="0">
                <a:effectLst/>
                <a:latin typeface="Arial" panose="020B0604020202020204" pitchFamily="34" charset="0"/>
                <a:ea typeface="Times New Roman" panose="02020603050405020304" pitchFamily="18" charset="0"/>
                <a:cs typeface="Arial" panose="020B0604020202020204" pitchFamily="34" charset="0"/>
              </a:rPr>
              <a:t>suradnja s udrugom O.A.Z.A  i volonterima u provedbi programa izgradnje urbanih vrtova kroz zajednički rad poticati suradnju i toleranciju među djecom </a:t>
            </a:r>
            <a:endParaRPr lang="hr-HR" sz="16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Calibri" panose="020F0502020204030204" pitchFamily="34" charset="0"/>
              <a:buChar char="-"/>
            </a:pPr>
            <a:r>
              <a:rPr lang="hr-HR" sz="1600" b="0" dirty="0">
                <a:effectLst/>
                <a:latin typeface="Arial" panose="020B0604020202020204" pitchFamily="34" charset="0"/>
                <a:ea typeface="Times New Roman" panose="02020603050405020304" pitchFamily="18" charset="0"/>
                <a:cs typeface="Arial" panose="020B0604020202020204" pitchFamily="34" charset="0"/>
              </a:rPr>
              <a:t>odazivanje i sudjelovanje u svim programima koje se u okviru djelovanja Grada </a:t>
            </a:r>
            <a:r>
              <a:rPr lang="hr-HR" sz="1600" dirty="0">
                <a:latin typeface="Arial" panose="020B0604020202020204" pitchFamily="34" charset="0"/>
                <a:ea typeface="Times New Roman" panose="02020603050405020304" pitchFamily="18" charset="0"/>
                <a:cs typeface="Arial" panose="020B0604020202020204" pitchFamily="34" charset="0"/>
              </a:rPr>
              <a:t>Z</a:t>
            </a:r>
            <a:r>
              <a:rPr lang="hr-HR" sz="1600" b="0" dirty="0">
                <a:effectLst/>
                <a:latin typeface="Arial" panose="020B0604020202020204" pitchFamily="34" charset="0"/>
                <a:ea typeface="Times New Roman" panose="02020603050405020304" pitchFamily="18" charset="0"/>
                <a:cs typeface="Arial" panose="020B0604020202020204" pitchFamily="34" charset="0"/>
              </a:rPr>
              <a:t>agreba nude učenicima</a:t>
            </a:r>
          </a:p>
          <a:p>
            <a:pPr marL="0" lvl="0" indent="0">
              <a:buNone/>
            </a:pPr>
            <a:r>
              <a:rPr lang="hr-HR" sz="1600" dirty="0">
                <a:latin typeface="Arial" panose="020B0604020202020204" pitchFamily="34" charset="0"/>
                <a:ea typeface="Times New Roman" panose="02020603050405020304" pitchFamily="18" charset="0"/>
                <a:cs typeface="Arial" panose="020B0604020202020204" pitchFamily="34" charset="0"/>
              </a:rPr>
              <a:t>        (npr. ZAG)</a:t>
            </a:r>
            <a:endParaRPr lang="hr-HR" sz="1600" dirty="0">
              <a:latin typeface="Arial" panose="020B0604020202020204" pitchFamily="34" charset="0"/>
              <a:cs typeface="Arial" panose="020B0604020202020204" pitchFamily="34" charset="0"/>
            </a:endParaRPr>
          </a:p>
          <a:p>
            <a:r>
              <a:rPr lang="hr-HR" sz="1600" dirty="0">
                <a:latin typeface="Arial" panose="020B0604020202020204" pitchFamily="34" charset="0"/>
                <a:cs typeface="Arial" panose="020B0604020202020204" pitchFamily="34" charset="0"/>
              </a:rPr>
              <a:t>Program mjera za povećanje sigurnosti odgovara na</a:t>
            </a:r>
            <a:r>
              <a:rPr lang="hr-HR" sz="1600" dirty="0">
                <a:effectLst/>
                <a:latin typeface="Arial" panose="020B0604020202020204" pitchFamily="34" charset="0"/>
                <a:ea typeface="Times New Roman" panose="02020603050405020304" pitchFamily="18" charset="0"/>
                <a:cs typeface="Arial" panose="020B0604020202020204" pitchFamily="34" charset="0"/>
              </a:rPr>
              <a:t> incidentne situacije s većim ili manjim materijalnim posljedicama  ili  nasilje  u  školi  ili  oko  škole.  Zbog  problema  ovisnosti  i  kriminala prostori  oko  škole,   potrebno  je posvetiti  veliku  pozornost  ovoj problematici.  Škola  kao  odgojno – obrazovna  institucija  u  </a:t>
            </a:r>
            <a:r>
              <a:rPr lang="hr-HR" sz="1600" dirty="0" err="1">
                <a:effectLst/>
                <a:latin typeface="Arial" panose="020B0604020202020204" pitchFamily="34" charset="0"/>
                <a:ea typeface="Times New Roman" panose="02020603050405020304" pitchFamily="18" charset="0"/>
                <a:cs typeface="Arial" panose="020B0604020202020204" pitchFamily="34" charset="0"/>
              </a:rPr>
              <a:t>intersektorskoj</a:t>
            </a:r>
            <a:r>
              <a:rPr lang="hr-HR" sz="1600" dirty="0">
                <a:effectLst/>
                <a:latin typeface="Arial" panose="020B0604020202020204" pitchFamily="34" charset="0"/>
                <a:ea typeface="Times New Roman" panose="02020603050405020304" pitchFamily="18" charset="0"/>
                <a:cs typeface="Arial" panose="020B0604020202020204" pitchFamily="34" charset="0"/>
              </a:rPr>
              <a:t> suradnji  mora  osigurati  normalne  uvjete  za  miran  i  siguran  boravak  svojih  učenika.</a:t>
            </a:r>
            <a:endParaRPr lang="hr-HR" sz="1600" dirty="0">
              <a:latin typeface="Arial" panose="020B0604020202020204" pitchFamily="34" charset="0"/>
              <a:cs typeface="Arial" panose="020B0604020202020204" pitchFamily="34" charset="0"/>
            </a:endParaRPr>
          </a:p>
          <a:p>
            <a:endParaRPr lang="hr-HR" dirty="0"/>
          </a:p>
        </p:txBody>
      </p:sp>
    </p:spTree>
    <p:extLst>
      <p:ext uri="{BB962C8B-B14F-4D97-AF65-F5344CB8AC3E}">
        <p14:creationId xmlns:p14="http://schemas.microsoft.com/office/powerpoint/2010/main" val="1630225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99C18E4-36CD-E30F-8580-F11A44F50618}"/>
              </a:ext>
            </a:extLst>
          </p:cNvPr>
          <p:cNvSpPr>
            <a:spLocks noGrp="1"/>
          </p:cNvSpPr>
          <p:nvPr>
            <p:ph type="title"/>
          </p:nvPr>
        </p:nvSpPr>
        <p:spPr/>
        <p:txBody>
          <a:bodyPr>
            <a:normAutofit/>
          </a:bodyPr>
          <a:lstStyle/>
          <a:p>
            <a:r>
              <a:rPr lang="hr-HR" sz="3200" dirty="0">
                <a:latin typeface="Arial" panose="020B0604020202020204" pitchFamily="34" charset="0"/>
                <a:cs typeface="Arial" panose="020B0604020202020204" pitchFamily="34" charset="0"/>
              </a:rPr>
              <a:t>Provedba </a:t>
            </a:r>
            <a:br>
              <a:rPr lang="hr-HR" sz="3200" dirty="0">
                <a:latin typeface="Arial" panose="020B0604020202020204" pitchFamily="34" charset="0"/>
                <a:cs typeface="Arial" panose="020B0604020202020204" pitchFamily="34" charset="0"/>
              </a:rPr>
            </a:br>
            <a:r>
              <a:rPr lang="hr-HR" sz="1400" dirty="0">
                <a:latin typeface="Arial" panose="020B0604020202020204" pitchFamily="34" charset="0"/>
                <a:cs typeface="Arial" panose="020B0604020202020204" pitchFamily="34" charset="0"/>
              </a:rPr>
              <a:t>vidljiva u - </a:t>
            </a:r>
            <a:r>
              <a:rPr lang="hr-HR" sz="1600" dirty="0">
                <a:latin typeface="Arial" panose="020B0604020202020204" pitchFamily="34" charset="0"/>
                <a:cs typeface="Arial" panose="020B0604020202020204" pitchFamily="34" charset="0"/>
              </a:rPr>
              <a:t>evaluaciji preventivnog programa</a:t>
            </a:r>
          </a:p>
        </p:txBody>
      </p:sp>
      <p:sp>
        <p:nvSpPr>
          <p:cNvPr id="3" name="Rezervirano mjesto sadržaja 2">
            <a:extLst>
              <a:ext uri="{FF2B5EF4-FFF2-40B4-BE49-F238E27FC236}">
                <a16:creationId xmlns:a16="http://schemas.microsoft.com/office/drawing/2014/main" id="{FFF1E302-A80D-936F-D79A-1769C4FBB08C}"/>
              </a:ext>
            </a:extLst>
          </p:cNvPr>
          <p:cNvSpPr>
            <a:spLocks noGrp="1"/>
          </p:cNvSpPr>
          <p:nvPr>
            <p:ph idx="1"/>
          </p:nvPr>
        </p:nvSpPr>
        <p:spPr/>
        <p:txBody>
          <a:bodyPr/>
          <a:lstStyle/>
          <a:p>
            <a:pPr>
              <a:buFontTx/>
              <a:buChar char="-"/>
            </a:pPr>
            <a:r>
              <a:rPr lang="hr-HR" dirty="0"/>
              <a:t>Individualni pristup, razgovori, savjetovanje…</a:t>
            </a:r>
          </a:p>
          <a:p>
            <a:pPr>
              <a:buFontTx/>
              <a:buChar char="-"/>
            </a:pPr>
            <a:r>
              <a:rPr lang="hr-HR" dirty="0"/>
              <a:t>Kroz redovitu nastavu – uz teme i nastavne jedinice (diskretno)</a:t>
            </a:r>
          </a:p>
          <a:p>
            <a:pPr>
              <a:buFontTx/>
              <a:buChar char="-"/>
            </a:pPr>
            <a:r>
              <a:rPr lang="hr-HR" dirty="0"/>
              <a:t>Sati razrednika (po planovima rada koji obuhvaćaju zadane teme)</a:t>
            </a:r>
          </a:p>
          <a:p>
            <a:pPr>
              <a:buFontTx/>
              <a:buChar char="-"/>
            </a:pPr>
            <a:r>
              <a:rPr lang="hr-HR" dirty="0"/>
              <a:t>Radionice ( u nastavi, sat razrednika, pedagog, ravnateljica)</a:t>
            </a:r>
          </a:p>
          <a:p>
            <a:pPr>
              <a:buFontTx/>
              <a:buChar char="-"/>
            </a:pPr>
            <a:r>
              <a:rPr lang="hr-HR" dirty="0"/>
              <a:t>Suradnja s Institucijama i Udrugama ( ZSS, PU, O.A.ZA djecu, partneri iz projekata)</a:t>
            </a:r>
          </a:p>
          <a:p>
            <a:pPr>
              <a:buFontTx/>
              <a:buChar char="-"/>
            </a:pPr>
            <a:r>
              <a:rPr lang="hr-HR" dirty="0"/>
              <a:t>Stručno usavršavanje djelatnika (redovno i dodatno)</a:t>
            </a:r>
          </a:p>
        </p:txBody>
      </p:sp>
    </p:spTree>
    <p:extLst>
      <p:ext uri="{BB962C8B-B14F-4D97-AF65-F5344CB8AC3E}">
        <p14:creationId xmlns:p14="http://schemas.microsoft.com/office/powerpoint/2010/main" val="2442086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30B4A97-53E5-C007-4ADB-8AA58A7B0F28}"/>
              </a:ext>
            </a:extLst>
          </p:cNvPr>
          <p:cNvSpPr>
            <a:spLocks noGrp="1"/>
          </p:cNvSpPr>
          <p:nvPr>
            <p:ph type="title"/>
          </p:nvPr>
        </p:nvSpPr>
        <p:spPr>
          <a:xfrm>
            <a:off x="1143000" y="533401"/>
            <a:ext cx="9906000" cy="781832"/>
          </a:xfrm>
        </p:spPr>
        <p:txBody>
          <a:bodyPr/>
          <a:lstStyle/>
          <a:p>
            <a:r>
              <a:rPr lang="hr-HR" dirty="0"/>
              <a:t>Provedba</a:t>
            </a:r>
          </a:p>
        </p:txBody>
      </p:sp>
      <p:sp>
        <p:nvSpPr>
          <p:cNvPr id="3" name="Rezervirano mjesto sadržaja 2">
            <a:extLst>
              <a:ext uri="{FF2B5EF4-FFF2-40B4-BE49-F238E27FC236}">
                <a16:creationId xmlns:a16="http://schemas.microsoft.com/office/drawing/2014/main" id="{F1782AE6-6CCA-1B95-ABB1-E1F7E3D84C4B}"/>
              </a:ext>
            </a:extLst>
          </p:cNvPr>
          <p:cNvSpPr>
            <a:spLocks noGrp="1"/>
          </p:cNvSpPr>
          <p:nvPr>
            <p:ph idx="1"/>
          </p:nvPr>
        </p:nvSpPr>
        <p:spPr/>
        <p:txBody>
          <a:bodyPr>
            <a:normAutofit fontScale="92500" lnSpcReduction="20000"/>
          </a:bodyPr>
          <a:lstStyle/>
          <a:p>
            <a:r>
              <a:rPr lang="hr-HR" dirty="0"/>
              <a:t>Individualni pristup, razgovori, savjetovanje… Pri detekciji rizičnog ponašanja pristupa se pozornijem pristupu te se nastoji što uspješnije prevenirati, u slučaju pojave neprihvatljivih ponašanja – redovite konzultacije i razgovori u svrhu nalaženja najbolje strategije… Uključeni svi dionici: učenici, učitelji, roditelji, stručna služba, po potrebi i ravnateljica.</a:t>
            </a:r>
          </a:p>
          <a:p>
            <a:pPr>
              <a:buFontTx/>
              <a:buChar char="-"/>
            </a:pPr>
            <a:r>
              <a:rPr lang="hr-HR" dirty="0"/>
              <a:t>Realizacija i postupak vidljiv u zabilješkama – e-dnevnik, e-imenik, bilješke koje prate    napredak, mapa i dosje učenika</a:t>
            </a:r>
          </a:p>
          <a:p>
            <a:r>
              <a:rPr lang="hr-HR" dirty="0"/>
              <a:t>Kroz redovitu nastavu – uz teme i nastavne jedinice (diskretno) Teme i sadržaji nastavnih jedinica povod su da se na diskretan način ostvare ishodi te pozitivno potaknu učenici, prilika i da se rješavaju eventualna nepoželjna ponašanja. </a:t>
            </a:r>
          </a:p>
          <a:p>
            <a:pPr marL="0" indent="0">
              <a:buNone/>
            </a:pPr>
            <a:r>
              <a:rPr lang="hr-HR" dirty="0"/>
              <a:t>- Realizacija vidljiva kroz nastavni plan i program, GIK-ove.</a:t>
            </a:r>
          </a:p>
          <a:p>
            <a:r>
              <a:rPr lang="hr-HR" dirty="0"/>
              <a:t>Sati razrednika – razrednik sukladno svojim opažanjima djeluje preventivno, ali i nakon incidentnih situacija. (Zabilješke odrađenih radionica/sati kako bi se pratio napredak…)</a:t>
            </a:r>
          </a:p>
          <a:p>
            <a:endParaRPr lang="hr-HR" dirty="0"/>
          </a:p>
          <a:p>
            <a:endParaRPr lang="hr-HR" dirty="0"/>
          </a:p>
          <a:p>
            <a:endParaRPr lang="hr-HR" dirty="0"/>
          </a:p>
        </p:txBody>
      </p:sp>
    </p:spTree>
    <p:extLst>
      <p:ext uri="{BB962C8B-B14F-4D97-AF65-F5344CB8AC3E}">
        <p14:creationId xmlns:p14="http://schemas.microsoft.com/office/powerpoint/2010/main" val="1971385487"/>
      </p:ext>
    </p:extLst>
  </p:cSld>
  <p:clrMapOvr>
    <a:masterClrMapping/>
  </p:clrMapOvr>
</p:sld>
</file>

<file path=ppt/theme/theme1.xml><?xml version="1.0" encoding="utf-8"?>
<a:theme xmlns:a="http://schemas.openxmlformats.org/drawingml/2006/main" name="AngleLines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228</TotalTime>
  <Words>1743</Words>
  <Application>Microsoft Office PowerPoint</Application>
  <PresentationFormat>Široki zaslon</PresentationFormat>
  <Paragraphs>113</Paragraphs>
  <Slides>15</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15</vt:i4>
      </vt:variant>
    </vt:vector>
  </HeadingPairs>
  <TitlesOfParts>
    <vt:vector size="20" baseType="lpstr">
      <vt:lpstr>Arial</vt:lpstr>
      <vt:lpstr>Calibri</vt:lpstr>
      <vt:lpstr>Univers Condensed Light</vt:lpstr>
      <vt:lpstr>Walbaum Display Light</vt:lpstr>
      <vt:lpstr>AngleLinesVTI</vt:lpstr>
      <vt:lpstr>OŠ dobriše cesarića Vijeće roditelja       </vt:lpstr>
      <vt:lpstr>DNEVNI RED</vt:lpstr>
      <vt:lpstr>Statut (Vijeće roditelja)</vt:lpstr>
      <vt:lpstr>PowerPoint prezentacija</vt:lpstr>
      <vt:lpstr>Stanje sigurnosti, poduzete mjere i  provođenje preventivnih programa   (izvješće 2.polugodište 2023./24.)</vt:lpstr>
      <vt:lpstr>Zakoni, pravilnici, protokoli, Dokumenti</vt:lpstr>
      <vt:lpstr>Provedba </vt:lpstr>
      <vt:lpstr>Provedba  vidljiva u - evaluaciji preventivnog programa</vt:lpstr>
      <vt:lpstr>Provedba</vt:lpstr>
      <vt:lpstr>Provedba</vt:lpstr>
      <vt:lpstr>Postupanje po Protokolima </vt:lpstr>
      <vt:lpstr>dodatno</vt:lpstr>
      <vt:lpstr>Stručno usavršavanje djelatnika  (redovito 80 sati godišnje + dodatno) </vt:lpstr>
      <vt:lpstr>Program mjera za povećanje sigurnosti u školi</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Stanje sigurnosti, provođenje preventivnih programa</dc:title>
  <dc:creator>Gordana Fileš</dc:creator>
  <cp:lastModifiedBy>Gordana Fileš</cp:lastModifiedBy>
  <cp:revision>8</cp:revision>
  <dcterms:created xsi:type="dcterms:W3CDTF">2024-02-13T08:38:42Z</dcterms:created>
  <dcterms:modified xsi:type="dcterms:W3CDTF">2024-09-26T08:10:49Z</dcterms:modified>
</cp:coreProperties>
</file>